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61" r:id="rId25"/>
  </p:sldIdLst>
  <p:sldSz cx="9906000" cy="6858000" type="A4"/>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6570"/>
    <a:srgbClr val="EAD7CC"/>
    <a:srgbClr val="FCD8BA"/>
    <a:srgbClr val="FBC293"/>
    <a:srgbClr val="6B717D"/>
    <a:srgbClr val="737A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0" autoAdjust="0"/>
    <p:restoredTop sz="94660"/>
  </p:normalViewPr>
  <p:slideViewPr>
    <p:cSldViewPr snapToGrid="0" showGuides="1">
      <p:cViewPr varScale="1">
        <p:scale>
          <a:sx n="95" d="100"/>
          <a:sy n="95" d="100"/>
        </p:scale>
        <p:origin x="1336" y="176"/>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8FC38BCA-761A-4F7E-9CE8-53E0E87C6FE4}" type="datetimeFigureOut">
              <a:rPr kumimoji="1" lang="ja-JP" altLang="en-US" smtClean="0"/>
              <a:t>2019/6/29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ABEE8CA-358C-4DA4-9D3F-DED2F4BB6BB3}" type="slidenum">
              <a:rPr kumimoji="1" lang="ja-JP" altLang="en-US" smtClean="0"/>
              <a:t>‹#›</a:t>
            </a:fld>
            <a:endParaRPr kumimoji="1" lang="ja-JP" altLang="en-US"/>
          </a:p>
        </p:txBody>
      </p:sp>
    </p:spTree>
    <p:extLst>
      <p:ext uri="{BB962C8B-B14F-4D97-AF65-F5344CB8AC3E}">
        <p14:creationId xmlns:p14="http://schemas.microsoft.com/office/powerpoint/2010/main" val="35086959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FC38BCA-761A-4F7E-9CE8-53E0E87C6FE4}" type="datetimeFigureOut">
              <a:rPr kumimoji="1" lang="ja-JP" altLang="en-US" smtClean="0"/>
              <a:t>2019/6/29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ABEE8CA-358C-4DA4-9D3F-DED2F4BB6BB3}" type="slidenum">
              <a:rPr kumimoji="1" lang="ja-JP" altLang="en-US" smtClean="0"/>
              <a:t>‹#›</a:t>
            </a:fld>
            <a:endParaRPr kumimoji="1" lang="ja-JP" altLang="en-US"/>
          </a:p>
        </p:txBody>
      </p:sp>
    </p:spTree>
    <p:extLst>
      <p:ext uri="{BB962C8B-B14F-4D97-AF65-F5344CB8AC3E}">
        <p14:creationId xmlns:p14="http://schemas.microsoft.com/office/powerpoint/2010/main" val="12813295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FC38BCA-761A-4F7E-9CE8-53E0E87C6FE4}" type="datetimeFigureOut">
              <a:rPr kumimoji="1" lang="ja-JP" altLang="en-US" smtClean="0"/>
              <a:t>2019/6/29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ABEE8CA-358C-4DA4-9D3F-DED2F4BB6BB3}" type="slidenum">
              <a:rPr kumimoji="1" lang="ja-JP" altLang="en-US" smtClean="0"/>
              <a:t>‹#›</a:t>
            </a:fld>
            <a:endParaRPr kumimoji="1" lang="ja-JP" altLang="en-US"/>
          </a:p>
        </p:txBody>
      </p:sp>
    </p:spTree>
    <p:extLst>
      <p:ext uri="{BB962C8B-B14F-4D97-AF65-F5344CB8AC3E}">
        <p14:creationId xmlns:p14="http://schemas.microsoft.com/office/powerpoint/2010/main" val="3063124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FC38BCA-761A-4F7E-9CE8-53E0E87C6FE4}" type="datetimeFigureOut">
              <a:rPr kumimoji="1" lang="ja-JP" altLang="en-US" smtClean="0"/>
              <a:t>2019/6/29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ABEE8CA-358C-4DA4-9D3F-DED2F4BB6BB3}" type="slidenum">
              <a:rPr kumimoji="1" lang="ja-JP" altLang="en-US" smtClean="0"/>
              <a:t>‹#›</a:t>
            </a:fld>
            <a:endParaRPr kumimoji="1" lang="ja-JP" altLang="en-US"/>
          </a:p>
        </p:txBody>
      </p:sp>
    </p:spTree>
    <p:extLst>
      <p:ext uri="{BB962C8B-B14F-4D97-AF65-F5344CB8AC3E}">
        <p14:creationId xmlns:p14="http://schemas.microsoft.com/office/powerpoint/2010/main" val="1805453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8FC38BCA-761A-4F7E-9CE8-53E0E87C6FE4}" type="datetimeFigureOut">
              <a:rPr kumimoji="1" lang="ja-JP" altLang="en-US" smtClean="0"/>
              <a:t>2019/6/29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ABEE8CA-358C-4DA4-9D3F-DED2F4BB6BB3}" type="slidenum">
              <a:rPr kumimoji="1" lang="ja-JP" altLang="en-US" smtClean="0"/>
              <a:t>‹#›</a:t>
            </a:fld>
            <a:endParaRPr kumimoji="1" lang="ja-JP" altLang="en-US"/>
          </a:p>
        </p:txBody>
      </p:sp>
    </p:spTree>
    <p:extLst>
      <p:ext uri="{BB962C8B-B14F-4D97-AF65-F5344CB8AC3E}">
        <p14:creationId xmlns:p14="http://schemas.microsoft.com/office/powerpoint/2010/main" val="2490392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8FC38BCA-761A-4F7E-9CE8-53E0E87C6FE4}" type="datetimeFigureOut">
              <a:rPr kumimoji="1" lang="ja-JP" altLang="en-US" smtClean="0"/>
              <a:t>2019/6/29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7ABEE8CA-358C-4DA4-9D3F-DED2F4BB6BB3}" type="slidenum">
              <a:rPr kumimoji="1" lang="ja-JP" altLang="en-US" smtClean="0"/>
              <a:t>‹#›</a:t>
            </a:fld>
            <a:endParaRPr kumimoji="1" lang="ja-JP" altLang="en-US"/>
          </a:p>
        </p:txBody>
      </p:sp>
    </p:spTree>
    <p:extLst>
      <p:ext uri="{BB962C8B-B14F-4D97-AF65-F5344CB8AC3E}">
        <p14:creationId xmlns:p14="http://schemas.microsoft.com/office/powerpoint/2010/main" val="16922336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8FC38BCA-761A-4F7E-9CE8-53E0E87C6FE4}" type="datetimeFigureOut">
              <a:rPr kumimoji="1" lang="ja-JP" altLang="en-US" smtClean="0"/>
              <a:t>2019/6/29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7ABEE8CA-358C-4DA4-9D3F-DED2F4BB6BB3}" type="slidenum">
              <a:rPr kumimoji="1" lang="ja-JP" altLang="en-US" smtClean="0"/>
              <a:t>‹#›</a:t>
            </a:fld>
            <a:endParaRPr kumimoji="1" lang="ja-JP" altLang="en-US"/>
          </a:p>
        </p:txBody>
      </p:sp>
    </p:spTree>
    <p:extLst>
      <p:ext uri="{BB962C8B-B14F-4D97-AF65-F5344CB8AC3E}">
        <p14:creationId xmlns:p14="http://schemas.microsoft.com/office/powerpoint/2010/main" val="3706386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8FC38BCA-761A-4F7E-9CE8-53E0E87C6FE4}" type="datetimeFigureOut">
              <a:rPr kumimoji="1" lang="ja-JP" altLang="en-US" smtClean="0"/>
              <a:t>2019/6/29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7ABEE8CA-358C-4DA4-9D3F-DED2F4BB6BB3}" type="slidenum">
              <a:rPr kumimoji="1" lang="ja-JP" altLang="en-US" smtClean="0"/>
              <a:t>‹#›</a:t>
            </a:fld>
            <a:endParaRPr kumimoji="1" lang="ja-JP" altLang="en-US"/>
          </a:p>
        </p:txBody>
      </p:sp>
    </p:spTree>
    <p:extLst>
      <p:ext uri="{BB962C8B-B14F-4D97-AF65-F5344CB8AC3E}">
        <p14:creationId xmlns:p14="http://schemas.microsoft.com/office/powerpoint/2010/main" val="427159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C38BCA-761A-4F7E-9CE8-53E0E87C6FE4}" type="datetimeFigureOut">
              <a:rPr kumimoji="1" lang="ja-JP" altLang="en-US" smtClean="0"/>
              <a:t>2019/6/29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7ABEE8CA-358C-4DA4-9D3F-DED2F4BB6BB3}" type="slidenum">
              <a:rPr kumimoji="1" lang="ja-JP" altLang="en-US" smtClean="0"/>
              <a:t>‹#›</a:t>
            </a:fld>
            <a:endParaRPr kumimoji="1" lang="ja-JP" altLang="en-US"/>
          </a:p>
        </p:txBody>
      </p:sp>
    </p:spTree>
    <p:extLst>
      <p:ext uri="{BB962C8B-B14F-4D97-AF65-F5344CB8AC3E}">
        <p14:creationId xmlns:p14="http://schemas.microsoft.com/office/powerpoint/2010/main" val="14960728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FC38BCA-761A-4F7E-9CE8-53E0E87C6FE4}" type="datetimeFigureOut">
              <a:rPr kumimoji="1" lang="ja-JP" altLang="en-US" smtClean="0"/>
              <a:t>2019/6/29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7ABEE8CA-358C-4DA4-9D3F-DED2F4BB6BB3}" type="slidenum">
              <a:rPr kumimoji="1" lang="ja-JP" altLang="en-US" smtClean="0"/>
              <a:t>‹#›</a:t>
            </a:fld>
            <a:endParaRPr kumimoji="1" lang="ja-JP" altLang="en-US"/>
          </a:p>
        </p:txBody>
      </p:sp>
    </p:spTree>
    <p:extLst>
      <p:ext uri="{BB962C8B-B14F-4D97-AF65-F5344CB8AC3E}">
        <p14:creationId xmlns:p14="http://schemas.microsoft.com/office/powerpoint/2010/main" val="12854111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FC38BCA-761A-4F7E-9CE8-53E0E87C6FE4}" type="datetimeFigureOut">
              <a:rPr kumimoji="1" lang="ja-JP" altLang="en-US" smtClean="0"/>
              <a:t>2019/6/29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7ABEE8CA-358C-4DA4-9D3F-DED2F4BB6BB3}" type="slidenum">
              <a:rPr kumimoji="1" lang="ja-JP" altLang="en-US" smtClean="0"/>
              <a:t>‹#›</a:t>
            </a:fld>
            <a:endParaRPr kumimoji="1" lang="ja-JP" altLang="en-US"/>
          </a:p>
        </p:txBody>
      </p:sp>
    </p:spTree>
    <p:extLst>
      <p:ext uri="{BB962C8B-B14F-4D97-AF65-F5344CB8AC3E}">
        <p14:creationId xmlns:p14="http://schemas.microsoft.com/office/powerpoint/2010/main" val="37706503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C38BCA-761A-4F7E-9CE8-53E0E87C6FE4}" type="datetimeFigureOut">
              <a:rPr kumimoji="1" lang="ja-JP" altLang="en-US" smtClean="0"/>
              <a:t>2019/6/29</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BEE8CA-358C-4DA4-9D3F-DED2F4BB6BB3}" type="slidenum">
              <a:rPr kumimoji="1" lang="ja-JP" altLang="en-US" smtClean="0"/>
              <a:t>‹#›</a:t>
            </a:fld>
            <a:endParaRPr kumimoji="1" lang="ja-JP" altLang="en-US"/>
          </a:p>
        </p:txBody>
      </p:sp>
    </p:spTree>
    <p:extLst>
      <p:ext uri="{BB962C8B-B14F-4D97-AF65-F5344CB8AC3E}">
        <p14:creationId xmlns:p14="http://schemas.microsoft.com/office/powerpoint/2010/main" val="37833617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tmp"/><Relationship Id="rId2" Type="http://schemas.openxmlformats.org/officeDocument/2006/relationships/image" Target="../media/image28.tmp"/><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1.tmp"/><Relationship Id="rId2" Type="http://schemas.openxmlformats.org/officeDocument/2006/relationships/image" Target="../media/image30.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34.tmp"/><Relationship Id="rId7" Type="http://schemas.openxmlformats.org/officeDocument/2006/relationships/image" Target="../media/image38.tmp"/><Relationship Id="rId2" Type="http://schemas.openxmlformats.org/officeDocument/2006/relationships/image" Target="../media/image33.tmp"/><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tmp"/></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9.tmp"/><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1.tmp"/><Relationship Id="rId2" Type="http://schemas.openxmlformats.org/officeDocument/2006/relationships/image" Target="../media/image40.tmp"/><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7.jpe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4.jpeg"/><Relationship Id="rId4" Type="http://schemas.openxmlformats.org/officeDocument/2006/relationships/image" Target="../media/image43.jpeg"/></Relationships>
</file>

<file path=ppt/slides/_rels/slide16.xml.rels><?xml version="1.0" encoding="UTF-8" standalone="yes"?>
<Relationships xmlns="http://schemas.openxmlformats.org/package/2006/relationships"><Relationship Id="rId3" Type="http://schemas.openxmlformats.org/officeDocument/2006/relationships/image" Target="../media/image45.tmp"/><Relationship Id="rId2" Type="http://schemas.openxmlformats.org/officeDocument/2006/relationships/image" Target="../media/image39.tmp"/><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1.tmp"/><Relationship Id="rId2" Type="http://schemas.openxmlformats.org/officeDocument/2006/relationships/image" Target="../media/image46.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48.tmp"/><Relationship Id="rId2" Type="http://schemas.openxmlformats.org/officeDocument/2006/relationships/image" Target="../media/image47.tmp"/><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0.tmp"/><Relationship Id="rId4" Type="http://schemas.openxmlformats.org/officeDocument/2006/relationships/image" Target="../media/image49.tmp"/></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1.tmp"/><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53.tmp"/><Relationship Id="rId2" Type="http://schemas.openxmlformats.org/officeDocument/2006/relationships/image" Target="../media/image52.tmp"/><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7.jpe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6.jpeg"/><Relationship Id="rId4" Type="http://schemas.openxmlformats.org/officeDocument/2006/relationships/image" Target="../media/image55.jpeg"/></Relationships>
</file>

<file path=ppt/slides/_rels/slide22.xml.rels><?xml version="1.0" encoding="UTF-8" standalone="yes"?>
<Relationships xmlns="http://schemas.openxmlformats.org/package/2006/relationships"><Relationship Id="rId3" Type="http://schemas.openxmlformats.org/officeDocument/2006/relationships/image" Target="../media/image57.tmp"/><Relationship Id="rId2" Type="http://schemas.openxmlformats.org/officeDocument/2006/relationships/image" Target="../media/image51.tmp"/><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0.tmp"/></Relationships>
</file>

<file path=ppt/slides/_rels/slide24.xml.rels><?xml version="1.0" encoding="UTF-8" standalone="yes"?>
<Relationships xmlns="http://schemas.openxmlformats.org/package/2006/relationships"><Relationship Id="rId3" Type="http://schemas.openxmlformats.org/officeDocument/2006/relationships/image" Target="../media/image62.tmp"/><Relationship Id="rId7" Type="http://schemas.openxmlformats.org/officeDocument/2006/relationships/image" Target="../media/image3.png"/><Relationship Id="rId2" Type="http://schemas.openxmlformats.org/officeDocument/2006/relationships/image" Target="../media/image61.tmp"/><Relationship Id="rId1" Type="http://schemas.openxmlformats.org/officeDocument/2006/relationships/slideLayout" Target="../slideLayouts/slideLayout1.xml"/><Relationship Id="rId6" Type="http://schemas.openxmlformats.org/officeDocument/2006/relationships/image" Target="../media/image65.tmp"/><Relationship Id="rId5" Type="http://schemas.openxmlformats.org/officeDocument/2006/relationships/image" Target="../media/image64.tmp"/><Relationship Id="rId4" Type="http://schemas.openxmlformats.org/officeDocument/2006/relationships/image" Target="../media/image63.tmp"/></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tmp"/><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tmp"/><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7.pn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1.tmp"/><Relationship Id="rId4" Type="http://schemas.openxmlformats.org/officeDocument/2006/relationships/image" Target="../media/image20.tmp"/></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4.tmp"/><Relationship Id="rId2" Type="http://schemas.openxmlformats.org/officeDocument/2006/relationships/image" Target="../media/image23.tmp"/><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7.jpe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7.jpeg"/><Relationship Id="rId4"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 y="6635262"/>
            <a:ext cx="9906001" cy="222738"/>
          </a:xfrm>
          <a:prstGeom prst="rect">
            <a:avLst/>
          </a:prstGeom>
          <a:solidFill>
            <a:srgbClr val="EAD7C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213429"/>
          </a:xfrm>
          <a:prstGeom prst="rect">
            <a:avLst/>
          </a:prstGeom>
          <a:solidFill>
            <a:srgbClr val="EAD7C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a:extLst>
              <a:ext uri="{FF2B5EF4-FFF2-40B4-BE49-F238E27FC236}">
                <a16:creationId xmlns:a16="http://schemas.microsoft.com/office/drawing/2014/main" id="{824A7861-9604-45BD-8A15-BF067A7D178B}"/>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337820" y="2690041"/>
            <a:ext cx="3230359" cy="2543908"/>
          </a:xfrm>
          <a:prstGeom prst="rect">
            <a:avLst/>
          </a:prstGeom>
        </p:spPr>
      </p:pic>
      <p:sp>
        <p:nvSpPr>
          <p:cNvPr id="13" name="テキスト ボックス 12"/>
          <p:cNvSpPr txBox="1"/>
          <p:nvPr/>
        </p:nvSpPr>
        <p:spPr>
          <a:xfrm>
            <a:off x="3123666" y="953261"/>
            <a:ext cx="3658667" cy="1138773"/>
          </a:xfrm>
          <a:prstGeom prst="rect">
            <a:avLst/>
          </a:prstGeom>
          <a:noFill/>
        </p:spPr>
        <p:txBody>
          <a:bodyPr wrap="square" rtlCol="0">
            <a:spAutoFit/>
          </a:bodyPr>
          <a:lstStyle/>
          <a:p>
            <a:pPr algn="ctr"/>
            <a:r>
              <a:rPr kumimoji="1" lang="en-US" altLang="ja-JP" sz="4000" b="1" dirty="0">
                <a:latin typeface="Verdana" panose="020B0604030504040204" pitchFamily="34" charset="0"/>
                <a:ea typeface="Verdana" panose="020B0604030504040204" pitchFamily="34" charset="0"/>
                <a:cs typeface="Verdana" panose="020B0604030504040204" pitchFamily="34" charset="0"/>
              </a:rPr>
              <a:t>Cafe style </a:t>
            </a:r>
          </a:p>
          <a:p>
            <a:pPr algn="ctr"/>
            <a:r>
              <a:rPr lang="en-US" altLang="ja-JP" sz="2800" dirty="0">
                <a:latin typeface="Verdana" panose="020B0604030504040204" pitchFamily="34" charset="0"/>
                <a:ea typeface="Verdana" panose="020B0604030504040204" pitchFamily="34" charset="0"/>
                <a:cs typeface="Verdana" panose="020B0604030504040204" pitchFamily="34" charset="0"/>
              </a:rPr>
              <a:t>STYLE BOOK</a:t>
            </a:r>
            <a:endParaRPr kumimoji="1" lang="ja-JP" altLang="en-US" sz="2800" dirty="0">
              <a:latin typeface="Verdana" panose="020B0604030504040204" pitchFamily="34" charset="0"/>
              <a:cs typeface="Verdana" panose="020B0604030504040204" pitchFamily="34" charset="0"/>
            </a:endParaRPr>
          </a:p>
        </p:txBody>
      </p:sp>
      <p:pic>
        <p:nvPicPr>
          <p:cNvPr id="3" name="図 2">
            <a:extLst>
              <a:ext uri="{FF2B5EF4-FFF2-40B4-BE49-F238E27FC236}">
                <a16:creationId xmlns:a16="http://schemas.microsoft.com/office/drawing/2014/main" id="{C6364998-C5DB-1046-8633-A15C7F689AC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827073" y="5448401"/>
            <a:ext cx="2339772" cy="432349"/>
          </a:xfrm>
          <a:prstGeom prst="rect">
            <a:avLst/>
          </a:prstGeom>
        </p:spPr>
      </p:pic>
    </p:spTree>
    <p:extLst>
      <p:ext uri="{BB962C8B-B14F-4D97-AF65-F5344CB8AC3E}">
        <p14:creationId xmlns:p14="http://schemas.microsoft.com/office/powerpoint/2010/main" val="23588786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 y="6635262"/>
            <a:ext cx="9906001" cy="222738"/>
          </a:xfrm>
          <a:prstGeom prst="rect">
            <a:avLst/>
          </a:prstGeom>
          <a:solidFill>
            <a:srgbClr val="6B717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722923"/>
          </a:xfrm>
          <a:prstGeom prst="rect">
            <a:avLst/>
          </a:prstGeom>
          <a:solidFill>
            <a:srgbClr val="6B717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descr="画面の領域"/>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67462" y="2123548"/>
            <a:ext cx="3728215" cy="2941833"/>
          </a:xfrm>
          <a:prstGeom prst="rect">
            <a:avLst/>
          </a:prstGeom>
        </p:spPr>
      </p:pic>
      <p:pic>
        <p:nvPicPr>
          <p:cNvPr id="8" name="図 7" descr="画面の領域"/>
          <p:cNvPicPr>
            <a:picLocks noChangeAspect="1"/>
          </p:cNvPicPr>
          <p:nvPr/>
        </p:nvPicPr>
        <p:blipFill rotWithShape="1">
          <a:blip r:embed="rId3" cstate="print">
            <a:extLst>
              <a:ext uri="{28A0092B-C50C-407E-A947-70E740481C1C}">
                <a14:useLocalDpi xmlns:a14="http://schemas.microsoft.com/office/drawing/2010/main"/>
              </a:ext>
            </a:extLst>
          </a:blip>
          <a:srcRect l="383" r="454"/>
          <a:stretch/>
        </p:blipFill>
        <p:spPr>
          <a:xfrm>
            <a:off x="4647038" y="1887900"/>
            <a:ext cx="5105400" cy="3177481"/>
          </a:xfrm>
          <a:prstGeom prst="rect">
            <a:avLst/>
          </a:prstGeom>
        </p:spPr>
      </p:pic>
      <p:sp>
        <p:nvSpPr>
          <p:cNvPr id="11" name="テキスト ボックス 10"/>
          <p:cNvSpPr txBox="1"/>
          <p:nvPr/>
        </p:nvSpPr>
        <p:spPr>
          <a:xfrm>
            <a:off x="4953000" y="5120085"/>
            <a:ext cx="4493477" cy="523220"/>
          </a:xfrm>
          <a:prstGeom prst="rect">
            <a:avLst/>
          </a:prstGeom>
          <a:noFill/>
        </p:spPr>
        <p:txBody>
          <a:bodyPr wrap="square" rtlCol="0">
            <a:spAutoFit/>
          </a:bodyPr>
          <a:lstStyle/>
          <a:p>
            <a:r>
              <a:rPr kumimoji="1" lang="ja-JP" altLang="en-US" sz="1400" dirty="0">
                <a:latin typeface="HGSｺﾞｼｯｸM" panose="020B0600000000000000" pitchFamily="50" charset="-128"/>
                <a:ea typeface="HGSｺﾞｼｯｸM" panose="020B0600000000000000" pitchFamily="50" charset="-128"/>
              </a:rPr>
              <a:t>シャープでモダンな印象の片流れ屋根と金属系の外壁。</a:t>
            </a:r>
            <a:endParaRPr kumimoji="1" lang="en-US" altLang="ja-JP" sz="1400" dirty="0">
              <a:latin typeface="HGSｺﾞｼｯｸM" panose="020B0600000000000000" pitchFamily="50" charset="-128"/>
              <a:ea typeface="HGSｺﾞｼｯｸM" panose="020B0600000000000000" pitchFamily="50" charset="-128"/>
            </a:endParaRPr>
          </a:p>
          <a:p>
            <a:r>
              <a:rPr kumimoji="1" lang="ja-JP" altLang="en-US" sz="1400" dirty="0">
                <a:latin typeface="HGSｺﾞｼｯｸM" panose="020B0600000000000000" pitchFamily="50" charset="-128"/>
                <a:ea typeface="HGSｺﾞｼｯｸM" panose="020B0600000000000000" pitchFamily="50" charset="-128"/>
              </a:rPr>
              <a:t>大きく開放的なサッシが外と中の土間をつなぎます。</a:t>
            </a:r>
            <a:endParaRPr kumimoji="1" lang="en-US" altLang="ja-JP" sz="1400" dirty="0">
              <a:latin typeface="HGSｺﾞｼｯｸM" panose="020B0600000000000000" pitchFamily="50" charset="-128"/>
              <a:ea typeface="HGSｺﾞｼｯｸM" panose="020B0600000000000000" pitchFamily="50" charset="-128"/>
            </a:endParaRPr>
          </a:p>
        </p:txBody>
      </p:sp>
      <p:pic>
        <p:nvPicPr>
          <p:cNvPr id="12" name="図 11">
            <a:extLst>
              <a:ext uri="{FF2B5EF4-FFF2-40B4-BE49-F238E27FC236}">
                <a16:creationId xmlns:a16="http://schemas.microsoft.com/office/drawing/2014/main" id="{E8C53FAF-7076-FD48-9898-C1ECC657C704}"/>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8698345" y="120781"/>
            <a:ext cx="1075453" cy="519299"/>
          </a:xfrm>
          <a:prstGeom prst="rect">
            <a:avLst/>
          </a:prstGeom>
        </p:spPr>
      </p:pic>
      <p:sp>
        <p:nvSpPr>
          <p:cNvPr id="14" name="テキスト ボックス 13">
            <a:extLst>
              <a:ext uri="{FF2B5EF4-FFF2-40B4-BE49-F238E27FC236}">
                <a16:creationId xmlns:a16="http://schemas.microsoft.com/office/drawing/2014/main" id="{4C44530F-4B02-974D-A145-D239288000D1}"/>
              </a:ext>
            </a:extLst>
          </p:cNvPr>
          <p:cNvSpPr txBox="1"/>
          <p:nvPr/>
        </p:nvSpPr>
        <p:spPr>
          <a:xfrm>
            <a:off x="616946" y="110169"/>
            <a:ext cx="1722842" cy="461665"/>
          </a:xfrm>
          <a:prstGeom prst="rect">
            <a:avLst/>
          </a:prstGeom>
          <a:noFill/>
        </p:spPr>
        <p:txBody>
          <a:bodyPr wrap="square" rtlCol="0">
            <a:spAutoFit/>
          </a:bodyPr>
          <a:lstStyle/>
          <a:p>
            <a:r>
              <a:rPr lang="en-US" altLang="ja-JP" sz="2400" dirty="0">
                <a:latin typeface="Verdana" panose="020B0604030504040204" pitchFamily="34" charset="0"/>
                <a:ea typeface="Verdana" panose="020B0604030504040204" pitchFamily="34" charset="0"/>
                <a:cs typeface="Verdana" panose="020B0604030504040204" pitchFamily="34" charset="0"/>
              </a:rPr>
              <a:t>Elevation</a:t>
            </a:r>
            <a:r>
              <a:rPr lang="ja-JP" altLang="en-US" sz="2400" dirty="0">
                <a:latin typeface="Verdana" panose="020B0604030504040204" pitchFamily="34" charset="0"/>
                <a:ea typeface="Verdana" panose="020B0604030504040204" pitchFamily="34" charset="0"/>
                <a:cs typeface="Verdana" panose="020B0604030504040204" pitchFamily="34" charset="0"/>
              </a:rPr>
              <a:t> </a:t>
            </a:r>
            <a:endParaRPr lang="en-US" altLang="ja-JP" sz="2400" dirty="0">
              <a:latin typeface="Verdana" panose="020B0604030504040204" pitchFamily="34" charset="0"/>
              <a:ea typeface="Verdana" panose="020B0604030504040204" pitchFamily="34" charset="0"/>
              <a:cs typeface="Verdana" panose="020B0604030504040204" pitchFamily="34" charset="0"/>
            </a:endParaRPr>
          </a:p>
        </p:txBody>
      </p:sp>
      <p:sp>
        <p:nvSpPr>
          <p:cNvPr id="15" name="テキスト ボックス 14">
            <a:extLst>
              <a:ext uri="{FF2B5EF4-FFF2-40B4-BE49-F238E27FC236}">
                <a16:creationId xmlns:a16="http://schemas.microsoft.com/office/drawing/2014/main" id="{A2068CE7-E89F-9D42-A038-325293BC7690}"/>
              </a:ext>
            </a:extLst>
          </p:cNvPr>
          <p:cNvSpPr txBox="1"/>
          <p:nvPr/>
        </p:nvSpPr>
        <p:spPr>
          <a:xfrm>
            <a:off x="2235613" y="226541"/>
            <a:ext cx="1504757" cy="307777"/>
          </a:xfrm>
          <a:prstGeom prst="rect">
            <a:avLst/>
          </a:prstGeom>
          <a:noFill/>
        </p:spPr>
        <p:txBody>
          <a:bodyPr wrap="square" rtlCol="0">
            <a:spAutoFit/>
          </a:bodyPr>
          <a:lstStyle/>
          <a:p>
            <a:r>
              <a:rPr lang="ja-JP" altLang="en-US" sz="1400" dirty="0">
                <a:latin typeface="HGSｺﾞｼｯｸM" panose="020B0600000000000000" pitchFamily="50" charset="-128"/>
                <a:ea typeface="HGSｺﾞｼｯｸM" panose="020B0600000000000000" pitchFamily="50" charset="-128"/>
              </a:rPr>
              <a:t>立面</a:t>
            </a:r>
            <a:r>
              <a:rPr kumimoji="1" lang="ja-JP" altLang="en-US" sz="1400" dirty="0">
                <a:latin typeface="HGSｺﾞｼｯｸM" panose="020B0600000000000000" pitchFamily="50" charset="-128"/>
                <a:ea typeface="HGSｺﾞｼｯｸM" panose="020B0600000000000000" pitchFamily="50" charset="-128"/>
              </a:rPr>
              <a:t>プラン</a:t>
            </a:r>
          </a:p>
        </p:txBody>
      </p:sp>
    </p:spTree>
    <p:extLst>
      <p:ext uri="{BB962C8B-B14F-4D97-AF65-F5344CB8AC3E}">
        <p14:creationId xmlns:p14="http://schemas.microsoft.com/office/powerpoint/2010/main" val="20809447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図 28" descr="画面の領域"/>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1051752" y="1709863"/>
            <a:ext cx="3483139" cy="4054591"/>
          </a:xfrm>
          <a:prstGeom prst="rect">
            <a:avLst/>
          </a:prstGeom>
        </p:spPr>
      </p:pic>
      <p:sp>
        <p:nvSpPr>
          <p:cNvPr id="4" name="正方形/長方形 3"/>
          <p:cNvSpPr/>
          <p:nvPr/>
        </p:nvSpPr>
        <p:spPr>
          <a:xfrm>
            <a:off x="-1" y="6635262"/>
            <a:ext cx="9906001" cy="222738"/>
          </a:xfrm>
          <a:prstGeom prst="rect">
            <a:avLst/>
          </a:prstGeom>
          <a:solidFill>
            <a:srgbClr val="6B717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722923"/>
          </a:xfrm>
          <a:prstGeom prst="rect">
            <a:avLst/>
          </a:prstGeom>
          <a:solidFill>
            <a:srgbClr val="6B717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吹き出し 12"/>
          <p:cNvSpPr/>
          <p:nvPr/>
        </p:nvSpPr>
        <p:spPr>
          <a:xfrm>
            <a:off x="3703711" y="908450"/>
            <a:ext cx="1485248" cy="789760"/>
          </a:xfrm>
          <a:prstGeom prst="wedgeRoundRectCallout">
            <a:avLst>
              <a:gd name="adj1" fmla="val -75215"/>
              <a:gd name="adj2" fmla="val 234826"/>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14" name="角丸四角形吹き出し 13"/>
          <p:cNvSpPr/>
          <p:nvPr/>
        </p:nvSpPr>
        <p:spPr>
          <a:xfrm>
            <a:off x="124358" y="2733746"/>
            <a:ext cx="1067287" cy="789760"/>
          </a:xfrm>
          <a:prstGeom prst="wedgeRoundRectCallout">
            <a:avLst>
              <a:gd name="adj1" fmla="val 246213"/>
              <a:gd name="adj2" fmla="val 120727"/>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16" name="角丸四角形吹き出し 15"/>
          <p:cNvSpPr/>
          <p:nvPr/>
        </p:nvSpPr>
        <p:spPr>
          <a:xfrm>
            <a:off x="3569770" y="5659975"/>
            <a:ext cx="1711873" cy="789760"/>
          </a:xfrm>
          <a:prstGeom prst="wedgeRoundRectCallout">
            <a:avLst>
              <a:gd name="adj1" fmla="val -47956"/>
              <a:gd name="adj2" fmla="val -123306"/>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18" name="角丸四角形吹き出し 17"/>
          <p:cNvSpPr/>
          <p:nvPr/>
        </p:nvSpPr>
        <p:spPr>
          <a:xfrm>
            <a:off x="164324" y="4939116"/>
            <a:ext cx="1216384" cy="789760"/>
          </a:xfrm>
          <a:prstGeom prst="wedgeRoundRectCallout">
            <a:avLst>
              <a:gd name="adj1" fmla="val 87760"/>
              <a:gd name="adj2" fmla="val -158037"/>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23" name="テキスト ボックス 22"/>
          <p:cNvSpPr txBox="1"/>
          <p:nvPr/>
        </p:nvSpPr>
        <p:spPr>
          <a:xfrm>
            <a:off x="3894399" y="948806"/>
            <a:ext cx="1030951" cy="415498"/>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ダイニングキッチン</a:t>
            </a:r>
            <a:endParaRPr lang="en-US" altLang="ja-JP" sz="1050" dirty="0">
              <a:latin typeface="HGSｺﾞｼｯｸM" panose="020B0600000000000000" pitchFamily="50" charset="-128"/>
              <a:ea typeface="HGSｺﾞｼｯｸM" panose="020B0600000000000000" pitchFamily="50" charset="-128"/>
            </a:endParaRPr>
          </a:p>
        </p:txBody>
      </p:sp>
      <p:sp>
        <p:nvSpPr>
          <p:cNvPr id="24" name="テキスト ボックス 23"/>
          <p:cNvSpPr txBox="1"/>
          <p:nvPr/>
        </p:nvSpPr>
        <p:spPr>
          <a:xfrm>
            <a:off x="208412" y="2757672"/>
            <a:ext cx="946725"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階段</a:t>
            </a:r>
            <a:endParaRPr lang="en-US" altLang="ja-JP" sz="1050" dirty="0">
              <a:latin typeface="HGSｺﾞｼｯｸM" panose="020B0600000000000000" pitchFamily="50" charset="-128"/>
              <a:ea typeface="HGSｺﾞｼｯｸM" panose="020B0600000000000000" pitchFamily="50" charset="-128"/>
            </a:endParaRPr>
          </a:p>
        </p:txBody>
      </p:sp>
      <p:sp>
        <p:nvSpPr>
          <p:cNvPr id="25" name="テキスト ボックス 24"/>
          <p:cNvSpPr txBox="1"/>
          <p:nvPr/>
        </p:nvSpPr>
        <p:spPr>
          <a:xfrm>
            <a:off x="3952343" y="5746333"/>
            <a:ext cx="946725"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土間テラス</a:t>
            </a:r>
            <a:endParaRPr lang="en-US" altLang="ja-JP" sz="1050" dirty="0">
              <a:latin typeface="HGSｺﾞｼｯｸM" panose="020B0600000000000000" pitchFamily="50" charset="-128"/>
              <a:ea typeface="HGSｺﾞｼｯｸM" panose="020B0600000000000000" pitchFamily="50" charset="-128"/>
            </a:endParaRPr>
          </a:p>
        </p:txBody>
      </p:sp>
      <p:sp>
        <p:nvSpPr>
          <p:cNvPr id="26" name="テキスト ボックス 25"/>
          <p:cNvSpPr txBox="1"/>
          <p:nvPr/>
        </p:nvSpPr>
        <p:spPr>
          <a:xfrm>
            <a:off x="251946" y="4939116"/>
            <a:ext cx="946725"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土間</a:t>
            </a:r>
            <a:endParaRPr lang="en-US" altLang="ja-JP" sz="1050" dirty="0">
              <a:latin typeface="HGSｺﾞｼｯｸM" panose="020B0600000000000000" pitchFamily="50" charset="-128"/>
              <a:ea typeface="HGSｺﾞｼｯｸM" panose="020B0600000000000000" pitchFamily="50" charset="-128"/>
            </a:endParaRPr>
          </a:p>
        </p:txBody>
      </p:sp>
      <p:sp>
        <p:nvSpPr>
          <p:cNvPr id="28" name="テキスト ボックス 27"/>
          <p:cNvSpPr txBox="1"/>
          <p:nvPr/>
        </p:nvSpPr>
        <p:spPr>
          <a:xfrm>
            <a:off x="8548247" y="1053460"/>
            <a:ext cx="946725"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子供室</a:t>
            </a:r>
            <a:endParaRPr lang="en-US" altLang="ja-JP" sz="1050" dirty="0">
              <a:latin typeface="HGSｺﾞｼｯｸM" panose="020B0600000000000000" pitchFamily="50" charset="-128"/>
              <a:ea typeface="HGSｺﾞｼｯｸM" panose="020B0600000000000000" pitchFamily="50" charset="-128"/>
            </a:endParaRPr>
          </a:p>
        </p:txBody>
      </p:sp>
      <p:pic>
        <p:nvPicPr>
          <p:cNvPr id="8" name="図 7" descr="画面の領域"/>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789037" y="5673629"/>
            <a:ext cx="1991003" cy="895475"/>
          </a:xfrm>
          <a:prstGeom prst="rect">
            <a:avLst/>
          </a:prstGeom>
        </p:spPr>
      </p:pic>
      <p:sp>
        <p:nvSpPr>
          <p:cNvPr id="30" name="角丸四角形吹き出し 29"/>
          <p:cNvSpPr/>
          <p:nvPr/>
        </p:nvSpPr>
        <p:spPr>
          <a:xfrm>
            <a:off x="208412" y="948806"/>
            <a:ext cx="1471795" cy="789760"/>
          </a:xfrm>
          <a:prstGeom prst="wedgeRoundRectCallout">
            <a:avLst>
              <a:gd name="adj1" fmla="val 90062"/>
              <a:gd name="adj2" fmla="val 162114"/>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31" name="テキスト ボックス 30"/>
          <p:cNvSpPr txBox="1"/>
          <p:nvPr/>
        </p:nvSpPr>
        <p:spPr>
          <a:xfrm>
            <a:off x="413655" y="988904"/>
            <a:ext cx="946725"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水廻り</a:t>
            </a:r>
            <a:endParaRPr lang="en-US" altLang="ja-JP" sz="1050" dirty="0">
              <a:latin typeface="HGSｺﾞｼｯｸM" panose="020B0600000000000000" pitchFamily="50" charset="-128"/>
              <a:ea typeface="HGSｺﾞｼｯｸM" panose="020B0600000000000000" pitchFamily="50" charset="-128"/>
            </a:endParaRPr>
          </a:p>
        </p:txBody>
      </p:sp>
      <p:sp>
        <p:nvSpPr>
          <p:cNvPr id="32" name="テキスト ボックス 31"/>
          <p:cNvSpPr txBox="1"/>
          <p:nvPr/>
        </p:nvSpPr>
        <p:spPr>
          <a:xfrm>
            <a:off x="198798" y="1258368"/>
            <a:ext cx="1583998" cy="338554"/>
          </a:xfrm>
          <a:prstGeom prst="rect">
            <a:avLst/>
          </a:prstGeom>
          <a:noFill/>
        </p:spPr>
        <p:txBody>
          <a:bodyPr wrap="square" rtlCol="0">
            <a:spAutoFit/>
          </a:bodyPr>
          <a:lstStyle/>
          <a:p>
            <a:r>
              <a:rPr lang="ja-JP" altLang="en-US" sz="800" dirty="0">
                <a:latin typeface="HGSｺﾞｼｯｸM" panose="020B0600000000000000" pitchFamily="50" charset="-128"/>
                <a:ea typeface="HGSｺﾞｼｯｸM" panose="020B0600000000000000" pitchFamily="50" charset="-128"/>
              </a:rPr>
              <a:t>家事動線を意識して</a:t>
            </a:r>
            <a:r>
              <a:rPr kumimoji="1" lang="ja-JP" altLang="en-US" sz="800" dirty="0">
                <a:latin typeface="HGSｺﾞｼｯｸM" panose="020B0600000000000000" pitchFamily="50" charset="-128"/>
                <a:ea typeface="HGSｺﾞｼｯｸM" panose="020B0600000000000000" pitchFamily="50" charset="-128"/>
              </a:rPr>
              <a:t>水廻りをコンパクトにまとめました</a:t>
            </a:r>
          </a:p>
        </p:txBody>
      </p:sp>
      <p:sp>
        <p:nvSpPr>
          <p:cNvPr id="33" name="テキスト ボックス 32"/>
          <p:cNvSpPr txBox="1"/>
          <p:nvPr/>
        </p:nvSpPr>
        <p:spPr>
          <a:xfrm>
            <a:off x="178269" y="5224128"/>
            <a:ext cx="1158632" cy="338554"/>
          </a:xfrm>
          <a:prstGeom prst="rect">
            <a:avLst/>
          </a:prstGeom>
          <a:noFill/>
        </p:spPr>
        <p:txBody>
          <a:bodyPr wrap="square" rtlCol="0">
            <a:spAutoFit/>
          </a:bodyPr>
          <a:lstStyle/>
          <a:p>
            <a:pPr algn="ctr"/>
            <a:r>
              <a:rPr lang="ja-JP" altLang="en-US" sz="800" dirty="0">
                <a:latin typeface="HGSｺﾞｼｯｸM" panose="020B0600000000000000" pitchFamily="50" charset="-128"/>
                <a:ea typeface="HGSｺﾞｼｯｸM" panose="020B0600000000000000" pitchFamily="50" charset="-128"/>
              </a:rPr>
              <a:t>アウトドアな空間が似合う土間リビング</a:t>
            </a:r>
            <a:endParaRPr lang="en-US" altLang="ja-JP" sz="800" dirty="0">
              <a:latin typeface="HGSｺﾞｼｯｸM" panose="020B0600000000000000" pitchFamily="50" charset="-128"/>
              <a:ea typeface="HGSｺﾞｼｯｸM" panose="020B0600000000000000" pitchFamily="50" charset="-128"/>
            </a:endParaRPr>
          </a:p>
        </p:txBody>
      </p:sp>
      <p:sp>
        <p:nvSpPr>
          <p:cNvPr id="34" name="テキスト ボックス 33"/>
          <p:cNvSpPr txBox="1"/>
          <p:nvPr/>
        </p:nvSpPr>
        <p:spPr>
          <a:xfrm>
            <a:off x="134519" y="3077746"/>
            <a:ext cx="1034660" cy="338554"/>
          </a:xfrm>
          <a:prstGeom prst="rect">
            <a:avLst/>
          </a:prstGeom>
          <a:noFill/>
        </p:spPr>
        <p:txBody>
          <a:bodyPr wrap="square" rtlCol="0">
            <a:spAutoFit/>
          </a:bodyPr>
          <a:lstStyle/>
          <a:p>
            <a:pPr algn="ctr"/>
            <a:r>
              <a:rPr lang="ja-JP" altLang="en-US" sz="800" dirty="0">
                <a:latin typeface="HGSｺﾞｼｯｸM" panose="020B0600000000000000" pitchFamily="50" charset="-128"/>
                <a:ea typeface="HGSｺﾞｼｯｸM" panose="020B0600000000000000" pitchFamily="50" charset="-128"/>
              </a:rPr>
              <a:t>モダンな印象の</a:t>
            </a:r>
            <a:endParaRPr lang="en-US" altLang="ja-JP" sz="800" dirty="0">
              <a:latin typeface="HGSｺﾞｼｯｸM" panose="020B0600000000000000" pitchFamily="50" charset="-128"/>
              <a:ea typeface="HGSｺﾞｼｯｸM" panose="020B0600000000000000" pitchFamily="50" charset="-128"/>
            </a:endParaRPr>
          </a:p>
          <a:p>
            <a:pPr algn="ctr"/>
            <a:r>
              <a:rPr lang="ja-JP" altLang="en-US" sz="800" dirty="0">
                <a:latin typeface="HGSｺﾞｼｯｸM" panose="020B0600000000000000" pitchFamily="50" charset="-128"/>
                <a:ea typeface="HGSｺﾞｼｯｸM" panose="020B0600000000000000" pitchFamily="50" charset="-128"/>
              </a:rPr>
              <a:t>スリット階段</a:t>
            </a:r>
            <a:endParaRPr lang="en-US" altLang="ja-JP" sz="800" dirty="0">
              <a:latin typeface="HGSｺﾞｼｯｸM" panose="020B0600000000000000" pitchFamily="50" charset="-128"/>
              <a:ea typeface="HGSｺﾞｼｯｸM" panose="020B0600000000000000" pitchFamily="50" charset="-128"/>
            </a:endParaRPr>
          </a:p>
        </p:txBody>
      </p:sp>
      <p:sp>
        <p:nvSpPr>
          <p:cNvPr id="35" name="テキスト ボックス 34"/>
          <p:cNvSpPr txBox="1"/>
          <p:nvPr/>
        </p:nvSpPr>
        <p:spPr>
          <a:xfrm>
            <a:off x="3701589" y="1294365"/>
            <a:ext cx="1557896" cy="338554"/>
          </a:xfrm>
          <a:prstGeom prst="rect">
            <a:avLst/>
          </a:prstGeom>
          <a:noFill/>
        </p:spPr>
        <p:txBody>
          <a:bodyPr wrap="square" rtlCol="0">
            <a:spAutoFit/>
          </a:bodyPr>
          <a:lstStyle/>
          <a:p>
            <a:r>
              <a:rPr lang="ja-JP" altLang="en-US" sz="800" dirty="0">
                <a:latin typeface="HGSｺﾞｼｯｸM" panose="020B0600000000000000" pitchFamily="50" charset="-128"/>
                <a:ea typeface="HGSｺﾞｼｯｸM" panose="020B0600000000000000" pitchFamily="50" charset="-128"/>
              </a:rPr>
              <a:t>スタイリッシュなデザインと開放感あふれるキッチン</a:t>
            </a:r>
            <a:endParaRPr lang="en-US" altLang="ja-JP" sz="800" dirty="0">
              <a:latin typeface="HGSｺﾞｼｯｸM" panose="020B0600000000000000" pitchFamily="50" charset="-128"/>
              <a:ea typeface="HGSｺﾞｼｯｸM" panose="020B0600000000000000" pitchFamily="50" charset="-128"/>
            </a:endParaRPr>
          </a:p>
        </p:txBody>
      </p:sp>
      <p:sp>
        <p:nvSpPr>
          <p:cNvPr id="36" name="テキスト ボックス 35"/>
          <p:cNvSpPr txBox="1"/>
          <p:nvPr/>
        </p:nvSpPr>
        <p:spPr>
          <a:xfrm>
            <a:off x="8372502" y="1266143"/>
            <a:ext cx="1476888" cy="461665"/>
          </a:xfrm>
          <a:prstGeom prst="rect">
            <a:avLst/>
          </a:prstGeom>
          <a:noFill/>
        </p:spPr>
        <p:txBody>
          <a:bodyPr wrap="square" rtlCol="0">
            <a:spAutoFit/>
          </a:bodyPr>
          <a:lstStyle/>
          <a:p>
            <a:r>
              <a:rPr lang="ja-JP" altLang="en-US" sz="800" dirty="0">
                <a:latin typeface="HGSｺﾞｼｯｸM" panose="020B0600000000000000" pitchFamily="50" charset="-128"/>
                <a:ea typeface="HGSｺﾞｼｯｸM" panose="020B0600000000000000" pitchFamily="50" charset="-128"/>
              </a:rPr>
              <a:t>お子様の成長に合わせて</a:t>
            </a:r>
            <a:endParaRPr lang="en-US" altLang="ja-JP" sz="800" dirty="0">
              <a:latin typeface="HGSｺﾞｼｯｸM" panose="020B0600000000000000" pitchFamily="50" charset="-128"/>
              <a:ea typeface="HGSｺﾞｼｯｸM" panose="020B0600000000000000" pitchFamily="50" charset="-128"/>
            </a:endParaRPr>
          </a:p>
          <a:p>
            <a:r>
              <a:rPr lang="ja-JP" altLang="en-US" sz="800" dirty="0">
                <a:latin typeface="HGSｺﾞｼｯｸM" panose="020B0600000000000000" pitchFamily="50" charset="-128"/>
                <a:ea typeface="HGSｺﾞｼｯｸM" panose="020B0600000000000000" pitchFamily="50" charset="-128"/>
              </a:rPr>
              <a:t>フレキシブルに対応できる</a:t>
            </a:r>
            <a:endParaRPr lang="en-US" altLang="ja-JP" sz="800" dirty="0">
              <a:latin typeface="HGSｺﾞｼｯｸM" panose="020B0600000000000000" pitchFamily="50" charset="-128"/>
              <a:ea typeface="HGSｺﾞｼｯｸM" panose="020B0600000000000000" pitchFamily="50" charset="-128"/>
            </a:endParaRPr>
          </a:p>
          <a:p>
            <a:r>
              <a:rPr lang="ja-JP" altLang="en-US" sz="800" dirty="0">
                <a:latin typeface="HGSｺﾞｼｯｸM" panose="020B0600000000000000" pitchFamily="50" charset="-128"/>
                <a:ea typeface="HGSｺﾞｼｯｸM" panose="020B0600000000000000" pitchFamily="50" charset="-128"/>
              </a:rPr>
              <a:t>２間続きの洋室</a:t>
            </a:r>
            <a:endParaRPr lang="en-US" altLang="ja-JP" sz="800" dirty="0">
              <a:latin typeface="HGSｺﾞｼｯｸM" panose="020B0600000000000000" pitchFamily="50" charset="-128"/>
              <a:ea typeface="HGSｺﾞｼｯｸM" panose="020B0600000000000000" pitchFamily="50" charset="-128"/>
            </a:endParaRPr>
          </a:p>
        </p:txBody>
      </p:sp>
      <p:sp>
        <p:nvSpPr>
          <p:cNvPr id="38" name="テキスト ボックス 37"/>
          <p:cNvSpPr txBox="1"/>
          <p:nvPr/>
        </p:nvSpPr>
        <p:spPr>
          <a:xfrm>
            <a:off x="3517355" y="6041666"/>
            <a:ext cx="1693762" cy="338554"/>
          </a:xfrm>
          <a:prstGeom prst="rect">
            <a:avLst/>
          </a:prstGeom>
          <a:noFill/>
        </p:spPr>
        <p:txBody>
          <a:bodyPr wrap="square" rtlCol="0">
            <a:spAutoFit/>
          </a:bodyPr>
          <a:lstStyle/>
          <a:p>
            <a:pPr algn="ctr"/>
            <a:r>
              <a:rPr lang="ja-JP" altLang="en-US" sz="800" dirty="0">
                <a:latin typeface="HGSｺﾞｼｯｸM" panose="020B0600000000000000" pitchFamily="50" charset="-128"/>
                <a:ea typeface="HGSｺﾞｼｯｸM" panose="020B0600000000000000" pitchFamily="50" charset="-128"/>
              </a:rPr>
              <a:t>天気の良い日はお茶も楽しめる縁側のようなスペース</a:t>
            </a:r>
            <a:endParaRPr lang="en-US" altLang="ja-JP" sz="800" dirty="0">
              <a:latin typeface="HGSｺﾞｼｯｸM" panose="020B0600000000000000" pitchFamily="50" charset="-128"/>
              <a:ea typeface="HGSｺﾞｼｯｸM" panose="020B0600000000000000" pitchFamily="50" charset="-128"/>
            </a:endParaRPr>
          </a:p>
        </p:txBody>
      </p:sp>
      <p:sp>
        <p:nvSpPr>
          <p:cNvPr id="41" name="テキスト ボックス 40"/>
          <p:cNvSpPr txBox="1"/>
          <p:nvPr/>
        </p:nvSpPr>
        <p:spPr>
          <a:xfrm>
            <a:off x="5870569" y="5355508"/>
            <a:ext cx="1325969" cy="338554"/>
          </a:xfrm>
          <a:prstGeom prst="rect">
            <a:avLst/>
          </a:prstGeom>
          <a:noFill/>
        </p:spPr>
        <p:txBody>
          <a:bodyPr wrap="square" rtlCol="0">
            <a:spAutoFit/>
          </a:bodyPr>
          <a:lstStyle/>
          <a:p>
            <a:r>
              <a:rPr kumimoji="1" lang="ja-JP" altLang="en-US" sz="800" dirty="0">
                <a:latin typeface="HGSｺﾞｼｯｸM" panose="020B0600000000000000" pitchFamily="50" charset="-128"/>
                <a:ea typeface="HGSｺﾞｼｯｸM" panose="020B0600000000000000" pitchFamily="50" charset="-128"/>
              </a:rPr>
              <a:t>吹抜けを通して</a:t>
            </a:r>
            <a:r>
              <a:rPr kumimoji="1" lang="en-US" altLang="ja-JP" sz="800" dirty="0">
                <a:latin typeface="HGSｺﾞｼｯｸM" panose="020B0600000000000000" pitchFamily="50" charset="-128"/>
                <a:ea typeface="HGSｺﾞｼｯｸM" panose="020B0600000000000000" pitchFamily="50" charset="-128"/>
              </a:rPr>
              <a:t>1</a:t>
            </a:r>
            <a:r>
              <a:rPr kumimoji="1" lang="ja-JP" altLang="en-US" sz="800" dirty="0">
                <a:latin typeface="HGSｺﾞｼｯｸM" panose="020B0600000000000000" pitchFamily="50" charset="-128"/>
                <a:ea typeface="HGSｺﾞｼｯｸM" panose="020B0600000000000000" pitchFamily="50" charset="-128"/>
              </a:rPr>
              <a:t>Ｆと</a:t>
            </a:r>
            <a:r>
              <a:rPr kumimoji="1" lang="en-US" altLang="ja-JP" sz="800" dirty="0">
                <a:latin typeface="HGSｺﾞｼｯｸM" panose="020B0600000000000000" pitchFamily="50" charset="-128"/>
                <a:ea typeface="HGSｺﾞｼｯｸM" panose="020B0600000000000000" pitchFamily="50" charset="-128"/>
              </a:rPr>
              <a:t>2</a:t>
            </a:r>
            <a:r>
              <a:rPr kumimoji="1" lang="ja-JP" altLang="en-US" sz="800" dirty="0">
                <a:latin typeface="HGSｺﾞｼｯｸM" panose="020B0600000000000000" pitchFamily="50" charset="-128"/>
                <a:ea typeface="HGSｺﾞｼｯｸM" panose="020B0600000000000000" pitchFamily="50" charset="-128"/>
              </a:rPr>
              <a:t>Ｆをゆるやかにつなぎます。</a:t>
            </a:r>
          </a:p>
        </p:txBody>
      </p:sp>
      <p:sp>
        <p:nvSpPr>
          <p:cNvPr id="42" name="テキスト ボックス 41"/>
          <p:cNvSpPr txBox="1"/>
          <p:nvPr/>
        </p:nvSpPr>
        <p:spPr>
          <a:xfrm>
            <a:off x="2301797" y="6019496"/>
            <a:ext cx="971898" cy="261610"/>
          </a:xfrm>
          <a:prstGeom prst="rect">
            <a:avLst/>
          </a:prstGeom>
          <a:noFill/>
        </p:spPr>
        <p:txBody>
          <a:bodyPr wrap="square" rtlCol="0">
            <a:spAutoFit/>
          </a:bodyPr>
          <a:lstStyle/>
          <a:p>
            <a:r>
              <a:rPr lang="ja-JP" altLang="en-US" sz="1050" dirty="0">
                <a:latin typeface="HGSｺﾞｼｯｸM" panose="020B0600000000000000" pitchFamily="50" charset="-128"/>
                <a:ea typeface="HGSｺﾞｼｯｸM" panose="020B0600000000000000" pitchFamily="50" charset="-128"/>
              </a:rPr>
              <a:t>１</a:t>
            </a:r>
            <a:r>
              <a:rPr lang="en-US" altLang="ja-JP" sz="1050" dirty="0">
                <a:latin typeface="HGSｺﾞｼｯｸM" panose="020B0600000000000000" pitchFamily="50" charset="-128"/>
                <a:ea typeface="HGSｺﾞｼｯｸM" panose="020B0600000000000000" pitchFamily="50" charset="-128"/>
              </a:rPr>
              <a:t>F</a:t>
            </a:r>
            <a:r>
              <a:rPr lang="ja-JP" altLang="en-US" sz="1050" dirty="0">
                <a:latin typeface="HGSｺﾞｼｯｸM" panose="020B0600000000000000" pitchFamily="50" charset="-128"/>
                <a:ea typeface="HGSｺﾞｼｯｸM" panose="020B0600000000000000" pitchFamily="50" charset="-128"/>
              </a:rPr>
              <a:t>　</a:t>
            </a:r>
            <a:r>
              <a:rPr lang="en-US" altLang="ja-JP" sz="1050" dirty="0">
                <a:latin typeface="HGSｺﾞｼｯｸM" panose="020B0600000000000000" pitchFamily="50" charset="-128"/>
                <a:ea typeface="HGSｺﾞｼｯｸM" panose="020B0600000000000000" pitchFamily="50" charset="-128"/>
              </a:rPr>
              <a:t>PLAN</a:t>
            </a:r>
            <a:endParaRPr kumimoji="1" lang="ja-JP" altLang="en-US" sz="1050" dirty="0">
              <a:latin typeface="HGSｺﾞｼｯｸM" panose="020B0600000000000000" pitchFamily="50" charset="-128"/>
              <a:ea typeface="HGSｺﾞｼｯｸM" panose="020B0600000000000000" pitchFamily="50" charset="-128"/>
            </a:endParaRPr>
          </a:p>
        </p:txBody>
      </p:sp>
      <p:sp>
        <p:nvSpPr>
          <p:cNvPr id="43" name="テキスト ボックス 42"/>
          <p:cNvSpPr txBox="1"/>
          <p:nvPr/>
        </p:nvSpPr>
        <p:spPr>
          <a:xfrm>
            <a:off x="6411753" y="5946715"/>
            <a:ext cx="878046" cy="261610"/>
          </a:xfrm>
          <a:prstGeom prst="rect">
            <a:avLst/>
          </a:prstGeom>
          <a:noFill/>
        </p:spPr>
        <p:txBody>
          <a:bodyPr wrap="square" rtlCol="0">
            <a:spAutoFit/>
          </a:bodyPr>
          <a:lstStyle/>
          <a:p>
            <a:r>
              <a:rPr lang="en-US" altLang="ja-JP" sz="1050" dirty="0">
                <a:latin typeface="HGSｺﾞｼｯｸM" panose="020B0600000000000000" pitchFamily="50" charset="-128"/>
                <a:ea typeface="HGSｺﾞｼｯｸM" panose="020B0600000000000000" pitchFamily="50" charset="-128"/>
              </a:rPr>
              <a:t>2</a:t>
            </a:r>
            <a:r>
              <a:rPr lang="ja-JP" altLang="en-US" sz="1050" dirty="0">
                <a:latin typeface="HGSｺﾞｼｯｸM" panose="020B0600000000000000" pitchFamily="50" charset="-128"/>
                <a:ea typeface="HGSｺﾞｼｯｸM" panose="020B0600000000000000" pitchFamily="50" charset="-128"/>
              </a:rPr>
              <a:t> </a:t>
            </a:r>
            <a:r>
              <a:rPr lang="en-US" altLang="ja-JP" sz="1050" dirty="0">
                <a:latin typeface="HGSｺﾞｼｯｸM" panose="020B0600000000000000" pitchFamily="50" charset="-128"/>
                <a:ea typeface="HGSｺﾞｼｯｸM" panose="020B0600000000000000" pitchFamily="50" charset="-128"/>
              </a:rPr>
              <a:t>F</a:t>
            </a:r>
            <a:r>
              <a:rPr lang="ja-JP" altLang="en-US" sz="1050" dirty="0">
                <a:latin typeface="HGSｺﾞｼｯｸM" panose="020B0600000000000000" pitchFamily="50" charset="-128"/>
                <a:ea typeface="HGSｺﾞｼｯｸM" panose="020B0600000000000000" pitchFamily="50" charset="-128"/>
              </a:rPr>
              <a:t>　</a:t>
            </a:r>
            <a:r>
              <a:rPr lang="en-US" altLang="ja-JP" sz="1050" dirty="0">
                <a:latin typeface="HGSｺﾞｼｯｸM" panose="020B0600000000000000" pitchFamily="50" charset="-128"/>
                <a:ea typeface="HGSｺﾞｼｯｸM" panose="020B0600000000000000" pitchFamily="50" charset="-128"/>
              </a:rPr>
              <a:t>PLAN</a:t>
            </a:r>
            <a:endParaRPr kumimoji="1" lang="ja-JP" altLang="en-US" sz="1050" dirty="0">
              <a:latin typeface="HGSｺﾞｼｯｸM" panose="020B0600000000000000" pitchFamily="50" charset="-128"/>
              <a:ea typeface="HGSｺﾞｼｯｸM" panose="020B0600000000000000" pitchFamily="50" charset="-128"/>
            </a:endParaRPr>
          </a:p>
        </p:txBody>
      </p:sp>
      <p:pic>
        <p:nvPicPr>
          <p:cNvPr id="44" name="図 43" descr="画面の領域"/>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5036052" y="1734530"/>
            <a:ext cx="3448593" cy="3327231"/>
          </a:xfrm>
          <a:prstGeom prst="rect">
            <a:avLst/>
          </a:prstGeom>
        </p:spPr>
      </p:pic>
      <p:sp>
        <p:nvSpPr>
          <p:cNvPr id="21" name="角丸四角形吹き出し 20"/>
          <p:cNvSpPr/>
          <p:nvPr/>
        </p:nvSpPr>
        <p:spPr>
          <a:xfrm flipH="1">
            <a:off x="8464973" y="3452375"/>
            <a:ext cx="1349258" cy="789760"/>
          </a:xfrm>
          <a:prstGeom prst="wedgeRoundRectCallout">
            <a:avLst>
              <a:gd name="adj1" fmla="val 80370"/>
              <a:gd name="adj2" fmla="val 52380"/>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27" name="テキスト ボックス 26"/>
          <p:cNvSpPr txBox="1"/>
          <p:nvPr/>
        </p:nvSpPr>
        <p:spPr>
          <a:xfrm>
            <a:off x="8568699" y="3484234"/>
            <a:ext cx="1165093"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ライブラリー</a:t>
            </a:r>
            <a:endParaRPr lang="en-US" altLang="ja-JP" sz="1050" dirty="0">
              <a:latin typeface="HGSｺﾞｼｯｸM" panose="020B0600000000000000" pitchFamily="50" charset="-128"/>
              <a:ea typeface="HGSｺﾞｼｯｸM" panose="020B0600000000000000" pitchFamily="50" charset="-128"/>
            </a:endParaRPr>
          </a:p>
        </p:txBody>
      </p:sp>
      <p:sp>
        <p:nvSpPr>
          <p:cNvPr id="37" name="テキスト ボックス 36"/>
          <p:cNvSpPr txBox="1"/>
          <p:nvPr/>
        </p:nvSpPr>
        <p:spPr>
          <a:xfrm>
            <a:off x="8488262" y="3788210"/>
            <a:ext cx="1325969" cy="338554"/>
          </a:xfrm>
          <a:prstGeom prst="rect">
            <a:avLst/>
          </a:prstGeom>
          <a:noFill/>
        </p:spPr>
        <p:txBody>
          <a:bodyPr wrap="square" rtlCol="0">
            <a:spAutoFit/>
          </a:bodyPr>
          <a:lstStyle/>
          <a:p>
            <a:r>
              <a:rPr lang="ja-JP" altLang="en-US" sz="800" dirty="0">
                <a:latin typeface="HGSｺﾞｼｯｸM" panose="020B0600000000000000" pitchFamily="50" charset="-128"/>
                <a:ea typeface="HGSｺﾞｼｯｸM" panose="020B0600000000000000" pitchFamily="50" charset="-128"/>
              </a:rPr>
              <a:t>勉強したり本を読んだりご家族共有のスペース</a:t>
            </a:r>
            <a:endParaRPr kumimoji="1" lang="ja-JP" altLang="en-US" sz="800" dirty="0">
              <a:latin typeface="HGSｺﾞｼｯｸM" panose="020B0600000000000000" pitchFamily="50" charset="-128"/>
              <a:ea typeface="HGSｺﾞｼｯｸM" panose="020B0600000000000000" pitchFamily="50" charset="-128"/>
            </a:endParaRPr>
          </a:p>
        </p:txBody>
      </p:sp>
      <p:sp>
        <p:nvSpPr>
          <p:cNvPr id="39" name="角丸四角形吹き出し 38"/>
          <p:cNvSpPr/>
          <p:nvPr/>
        </p:nvSpPr>
        <p:spPr>
          <a:xfrm flipH="1">
            <a:off x="5860711" y="4992846"/>
            <a:ext cx="1349258" cy="789760"/>
          </a:xfrm>
          <a:prstGeom prst="wedgeRoundRectCallout">
            <a:avLst>
              <a:gd name="adj1" fmla="val 40875"/>
              <a:gd name="adj2" fmla="val -111204"/>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19" name="角丸四角形吹き出し 18"/>
          <p:cNvSpPr/>
          <p:nvPr/>
        </p:nvSpPr>
        <p:spPr>
          <a:xfrm>
            <a:off x="8381709" y="1036009"/>
            <a:ext cx="1392089" cy="789760"/>
          </a:xfrm>
          <a:prstGeom prst="wedgeRoundRectCallout">
            <a:avLst>
              <a:gd name="adj1" fmla="val -126422"/>
              <a:gd name="adj2" fmla="val 177032"/>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40" name="テキスト ボックス 39"/>
          <p:cNvSpPr txBox="1"/>
          <p:nvPr/>
        </p:nvSpPr>
        <p:spPr>
          <a:xfrm>
            <a:off x="5951006" y="5051532"/>
            <a:ext cx="1165093"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吹抜け</a:t>
            </a:r>
            <a:endParaRPr lang="en-US" altLang="ja-JP" sz="1050" dirty="0">
              <a:latin typeface="HGSｺﾞｼｯｸM" panose="020B0600000000000000" pitchFamily="50" charset="-128"/>
              <a:ea typeface="HGSｺﾞｼｯｸM" panose="020B0600000000000000" pitchFamily="50" charset="-128"/>
            </a:endParaRPr>
          </a:p>
        </p:txBody>
      </p:sp>
      <p:pic>
        <p:nvPicPr>
          <p:cNvPr id="45" name="図 44">
            <a:extLst>
              <a:ext uri="{FF2B5EF4-FFF2-40B4-BE49-F238E27FC236}">
                <a16:creationId xmlns:a16="http://schemas.microsoft.com/office/drawing/2014/main" id="{5FAD0052-AA4F-2243-857D-F2E7F7627E49}"/>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8698345" y="120781"/>
            <a:ext cx="1075453" cy="519299"/>
          </a:xfrm>
          <a:prstGeom prst="rect">
            <a:avLst/>
          </a:prstGeom>
        </p:spPr>
      </p:pic>
      <p:sp>
        <p:nvSpPr>
          <p:cNvPr id="46" name="テキスト ボックス 45">
            <a:extLst>
              <a:ext uri="{FF2B5EF4-FFF2-40B4-BE49-F238E27FC236}">
                <a16:creationId xmlns:a16="http://schemas.microsoft.com/office/drawing/2014/main" id="{FBD18ECD-EF60-4E4A-9821-E305D6D2975E}"/>
              </a:ext>
            </a:extLst>
          </p:cNvPr>
          <p:cNvSpPr txBox="1"/>
          <p:nvPr/>
        </p:nvSpPr>
        <p:spPr>
          <a:xfrm>
            <a:off x="616946" y="114357"/>
            <a:ext cx="1753722" cy="461665"/>
          </a:xfrm>
          <a:prstGeom prst="rect">
            <a:avLst/>
          </a:prstGeom>
          <a:noFill/>
        </p:spPr>
        <p:txBody>
          <a:bodyPr wrap="square" rtlCol="0">
            <a:spAutoFit/>
          </a:bodyPr>
          <a:lstStyle/>
          <a:p>
            <a:r>
              <a:rPr lang="en-US" altLang="ja-JP" sz="2400" dirty="0">
                <a:latin typeface="Verdana" panose="020B0604030504040204" pitchFamily="34" charset="0"/>
                <a:ea typeface="Verdana" panose="020B0604030504040204" pitchFamily="34" charset="0"/>
                <a:cs typeface="Verdana" panose="020B0604030504040204" pitchFamily="34" charset="0"/>
              </a:rPr>
              <a:t>Floor</a:t>
            </a:r>
            <a:r>
              <a:rPr lang="ja-JP" altLang="en-US" sz="2400" dirty="0">
                <a:latin typeface="Verdana" panose="020B0604030504040204" pitchFamily="34" charset="0"/>
                <a:ea typeface="Verdana" panose="020B0604030504040204" pitchFamily="34" charset="0"/>
                <a:cs typeface="Verdana" panose="020B0604030504040204" pitchFamily="34" charset="0"/>
              </a:rPr>
              <a:t> </a:t>
            </a:r>
            <a:r>
              <a:rPr lang="en-US" altLang="ja-JP" sz="2400" dirty="0">
                <a:latin typeface="Verdana" panose="020B0604030504040204" pitchFamily="34" charset="0"/>
                <a:ea typeface="Verdana" panose="020B0604030504040204" pitchFamily="34" charset="0"/>
                <a:cs typeface="Verdana" panose="020B0604030504040204" pitchFamily="34" charset="0"/>
              </a:rPr>
              <a:t>Plan</a:t>
            </a:r>
          </a:p>
        </p:txBody>
      </p:sp>
      <p:sp>
        <p:nvSpPr>
          <p:cNvPr id="47" name="テキスト ボックス 46">
            <a:extLst>
              <a:ext uri="{FF2B5EF4-FFF2-40B4-BE49-F238E27FC236}">
                <a16:creationId xmlns:a16="http://schemas.microsoft.com/office/drawing/2014/main" id="{B5136C9E-182C-DB40-8F70-00428F38C917}"/>
              </a:ext>
            </a:extLst>
          </p:cNvPr>
          <p:cNvSpPr txBox="1"/>
          <p:nvPr/>
        </p:nvSpPr>
        <p:spPr>
          <a:xfrm>
            <a:off x="2401791" y="226541"/>
            <a:ext cx="1504757" cy="307777"/>
          </a:xfrm>
          <a:prstGeom prst="rect">
            <a:avLst/>
          </a:prstGeom>
          <a:noFill/>
        </p:spPr>
        <p:txBody>
          <a:bodyPr wrap="square" rtlCol="0">
            <a:spAutoFit/>
          </a:bodyPr>
          <a:lstStyle/>
          <a:p>
            <a:r>
              <a:rPr kumimoji="1" lang="ja-JP" altLang="en-US" sz="1400" dirty="0">
                <a:latin typeface="HGSｺﾞｼｯｸM" panose="020B0600000000000000" pitchFamily="50" charset="-128"/>
                <a:ea typeface="HGSｺﾞｼｯｸM" panose="020B0600000000000000" pitchFamily="50" charset="-128"/>
              </a:rPr>
              <a:t>間取プラン</a:t>
            </a:r>
          </a:p>
        </p:txBody>
      </p:sp>
    </p:spTree>
    <p:extLst>
      <p:ext uri="{BB962C8B-B14F-4D97-AF65-F5344CB8AC3E}">
        <p14:creationId xmlns:p14="http://schemas.microsoft.com/office/powerpoint/2010/main" val="20652431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 y="6635262"/>
            <a:ext cx="9906001" cy="222738"/>
          </a:xfrm>
          <a:prstGeom prst="rect">
            <a:avLst/>
          </a:prstGeom>
          <a:solidFill>
            <a:srgbClr val="6B717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722923"/>
          </a:xfrm>
          <a:prstGeom prst="rect">
            <a:avLst/>
          </a:prstGeom>
          <a:solidFill>
            <a:srgbClr val="6B717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 name="直線コネクタ 2"/>
          <p:cNvCxnSpPr/>
          <p:nvPr/>
        </p:nvCxnSpPr>
        <p:spPr>
          <a:xfrm>
            <a:off x="650644" y="1981920"/>
            <a:ext cx="8662223" cy="1"/>
          </a:xfrm>
          <a:prstGeom prst="line">
            <a:avLst/>
          </a:prstGeom>
          <a:ln w="19050">
            <a:solidFill>
              <a:srgbClr val="586570"/>
            </a:solidFill>
            <a:prstDash val="sysDot"/>
          </a:ln>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4240227" y="1036334"/>
            <a:ext cx="4881198" cy="646331"/>
          </a:xfrm>
          <a:prstGeom prst="rect">
            <a:avLst/>
          </a:prstGeom>
          <a:noFill/>
        </p:spPr>
        <p:txBody>
          <a:bodyPr wrap="square" rtlCol="0">
            <a:spAutoFit/>
          </a:bodyPr>
          <a:lstStyle/>
          <a:p>
            <a:r>
              <a:rPr lang="ja-JP" altLang="en-US" sz="1200">
                <a:latin typeface="HGSｺﾞｼｯｸM" panose="020B0600000000000000" pitchFamily="50" charset="-128"/>
                <a:ea typeface="HGSｺﾞｼｯｸM" panose="020B0600000000000000" pitchFamily="50" charset="-128"/>
              </a:rPr>
              <a:t>無骨なアイアンと木の「異素材</a:t>
            </a:r>
            <a:r>
              <a:rPr lang="en-US" altLang="ja-JP" sz="1200">
                <a:latin typeface="HGSｺﾞｼｯｸM" panose="020B0600000000000000" pitchFamily="50" charset="-128"/>
                <a:ea typeface="HGSｺﾞｼｯｸM" panose="020B0600000000000000" pitchFamily="50" charset="-128"/>
              </a:rPr>
              <a:t>M I X </a:t>
            </a:r>
            <a:r>
              <a:rPr lang="ja-JP" altLang="en-US" sz="1200">
                <a:latin typeface="HGSｺﾞｼｯｸM" panose="020B0600000000000000" pitchFamily="50" charset="-128"/>
                <a:ea typeface="HGSｺﾞｼｯｸM" panose="020B0600000000000000" pitchFamily="50" charset="-128"/>
              </a:rPr>
              <a:t>」した家具に、</a:t>
            </a:r>
          </a:p>
          <a:p>
            <a:r>
              <a:rPr lang="ja-JP" altLang="en-US" sz="1200">
                <a:latin typeface="HGSｺﾞｼｯｸM" panose="020B0600000000000000" pitchFamily="50" charset="-128"/>
                <a:ea typeface="HGSｺﾞｼｯｸM" panose="020B0600000000000000" pitchFamily="50" charset="-128"/>
              </a:rPr>
              <a:t>自分の「好き」を自由に</a:t>
            </a:r>
            <a:r>
              <a:rPr lang="en-US" altLang="ja-JP" sz="1200">
                <a:latin typeface="HGSｺﾞｼｯｸM" panose="020B0600000000000000" pitchFamily="50" charset="-128"/>
                <a:ea typeface="HGSｺﾞｼｯｸM" panose="020B0600000000000000" pitchFamily="50" charset="-128"/>
              </a:rPr>
              <a:t>M I X </a:t>
            </a:r>
            <a:r>
              <a:rPr lang="ja-JP" altLang="en-US" sz="1200">
                <a:latin typeface="HGSｺﾞｼｯｸM" panose="020B0600000000000000" pitchFamily="50" charset="-128"/>
                <a:ea typeface="HGSｺﾞｼｯｸM" panose="020B0600000000000000" pitchFamily="50" charset="-128"/>
              </a:rPr>
              <a:t>して、</a:t>
            </a:r>
          </a:p>
          <a:p>
            <a:r>
              <a:rPr lang="ja-JP" altLang="en-US" sz="1200">
                <a:latin typeface="HGSｺﾞｼｯｸM" panose="020B0600000000000000" pitchFamily="50" charset="-128"/>
                <a:ea typeface="HGSｺﾞｼｯｸM" panose="020B0600000000000000" pitchFamily="50" charset="-128"/>
              </a:rPr>
              <a:t>ラフで遊び心あふれる空間にしてみては。</a:t>
            </a:r>
            <a:endParaRPr lang="en-US" altLang="ja-JP" sz="1200" dirty="0">
              <a:latin typeface="HGSｺﾞｼｯｸM" panose="020B0600000000000000" pitchFamily="50" charset="-128"/>
              <a:ea typeface="HGSｺﾞｼｯｸM" panose="020B0600000000000000" pitchFamily="50" charset="-128"/>
            </a:endParaRPr>
          </a:p>
        </p:txBody>
      </p:sp>
      <p:sp>
        <p:nvSpPr>
          <p:cNvPr id="17" name="テキスト ボックス 16"/>
          <p:cNvSpPr txBox="1"/>
          <p:nvPr/>
        </p:nvSpPr>
        <p:spPr>
          <a:xfrm>
            <a:off x="616945" y="976661"/>
            <a:ext cx="3189296" cy="830997"/>
          </a:xfrm>
          <a:prstGeom prst="rect">
            <a:avLst/>
          </a:prstGeom>
          <a:noFill/>
        </p:spPr>
        <p:txBody>
          <a:bodyPr wrap="square" rtlCol="0">
            <a:spAutoFit/>
          </a:bodyPr>
          <a:lstStyle/>
          <a:p>
            <a:pPr algn="ctr"/>
            <a:r>
              <a:rPr lang="ja-JP" altLang="en-US" sz="2400" b="1">
                <a:latin typeface="Verdana" panose="020B0604030504040204" pitchFamily="34" charset="0"/>
                <a:ea typeface="Verdana" panose="020B0604030504040204" pitchFamily="34" charset="0"/>
                <a:cs typeface="Verdana" panose="020B0604030504040204" pitchFamily="34" charset="0"/>
              </a:rPr>
              <a:t>外と内をつなげる</a:t>
            </a:r>
            <a:br>
              <a:rPr lang="en-US" altLang="ja-JP" sz="2400" b="1">
                <a:latin typeface="Verdana" panose="020B0604030504040204" pitchFamily="34" charset="0"/>
                <a:ea typeface="Verdana" panose="020B0604030504040204" pitchFamily="34" charset="0"/>
                <a:cs typeface="Verdana" panose="020B0604030504040204" pitchFamily="34" charset="0"/>
              </a:rPr>
            </a:br>
            <a:r>
              <a:rPr lang="ja-JP" altLang="en-US" sz="2400" b="1">
                <a:latin typeface="Verdana" panose="020B0604030504040204" pitchFamily="34" charset="0"/>
                <a:ea typeface="Verdana" panose="020B0604030504040204" pitchFamily="34" charset="0"/>
                <a:cs typeface="Verdana" panose="020B0604030504040204" pitchFamily="34" charset="0"/>
              </a:rPr>
              <a:t>自由自在な土間</a:t>
            </a:r>
            <a:endParaRPr lang="en-US" altLang="ja-JP" sz="2400" b="1" dirty="0">
              <a:latin typeface="Verdana" panose="020B0604030504040204" pitchFamily="34" charset="0"/>
              <a:ea typeface="Verdana" panose="020B0604030504040204" pitchFamily="34" charset="0"/>
              <a:cs typeface="Verdana" panose="020B0604030504040204" pitchFamily="34" charset="0"/>
            </a:endParaRPr>
          </a:p>
        </p:txBody>
      </p:sp>
      <p:pic>
        <p:nvPicPr>
          <p:cNvPr id="8" name="図 7" descr="画面の領域"/>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66591" y="2180458"/>
            <a:ext cx="3301217" cy="3907740"/>
          </a:xfrm>
          <a:prstGeom prst="rect">
            <a:avLst/>
          </a:prstGeom>
        </p:spPr>
      </p:pic>
      <p:pic>
        <p:nvPicPr>
          <p:cNvPr id="9" name="図 8" descr="画面の領域"/>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174940" y="2156183"/>
            <a:ext cx="2271226" cy="2313064"/>
          </a:xfrm>
          <a:prstGeom prst="rect">
            <a:avLst/>
          </a:prstGeom>
        </p:spPr>
      </p:pic>
      <p:pic>
        <p:nvPicPr>
          <p:cNvPr id="11" name="図 10" descr="画面の領域"/>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769700" y="2112702"/>
            <a:ext cx="2242746" cy="2321759"/>
          </a:xfrm>
          <a:prstGeom prst="rect">
            <a:avLst/>
          </a:prstGeom>
        </p:spPr>
      </p:pic>
      <p:pic>
        <p:nvPicPr>
          <p:cNvPr id="12" name="図 11" descr="画面の領域"/>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4164817" y="4412163"/>
            <a:ext cx="4956608" cy="1078424"/>
          </a:xfrm>
          <a:prstGeom prst="rect">
            <a:avLst/>
          </a:prstGeom>
        </p:spPr>
      </p:pic>
      <p:pic>
        <p:nvPicPr>
          <p:cNvPr id="19" name="図 18" descr="画面の領域"/>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4164817" y="5516226"/>
            <a:ext cx="3368168" cy="1093396"/>
          </a:xfrm>
          <a:prstGeom prst="rect">
            <a:avLst/>
          </a:prstGeom>
        </p:spPr>
      </p:pic>
      <p:pic>
        <p:nvPicPr>
          <p:cNvPr id="13" name="図 12" descr="画面の領域"/>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7599336" y="6257247"/>
            <a:ext cx="1713531" cy="208967"/>
          </a:xfrm>
          <a:prstGeom prst="rect">
            <a:avLst/>
          </a:prstGeom>
        </p:spPr>
      </p:pic>
      <p:pic>
        <p:nvPicPr>
          <p:cNvPr id="18" name="図 17">
            <a:extLst>
              <a:ext uri="{FF2B5EF4-FFF2-40B4-BE49-F238E27FC236}">
                <a16:creationId xmlns:a16="http://schemas.microsoft.com/office/drawing/2014/main" id="{73C7C573-5B79-EF4F-BEC1-41BCF456E18E}"/>
              </a:ext>
            </a:extLst>
          </p:cNvPr>
          <p:cNvPicPr>
            <a:picLocks noChangeAspect="1"/>
          </p:cNvPicPr>
          <p:nvPr/>
        </p:nvPicPr>
        <p:blipFill>
          <a:blip r:embed="rId8" cstate="print">
            <a:extLst>
              <a:ext uri="{28A0092B-C50C-407E-A947-70E740481C1C}">
                <a14:useLocalDpi xmlns:a14="http://schemas.microsoft.com/office/drawing/2010/main"/>
              </a:ext>
            </a:extLst>
          </a:blip>
          <a:srcRect/>
          <a:stretch/>
        </p:blipFill>
        <p:spPr>
          <a:xfrm>
            <a:off x="8698345" y="120781"/>
            <a:ext cx="1075453" cy="519299"/>
          </a:xfrm>
          <a:prstGeom prst="rect">
            <a:avLst/>
          </a:prstGeom>
        </p:spPr>
      </p:pic>
      <p:sp>
        <p:nvSpPr>
          <p:cNvPr id="20" name="テキスト ボックス 19">
            <a:extLst>
              <a:ext uri="{FF2B5EF4-FFF2-40B4-BE49-F238E27FC236}">
                <a16:creationId xmlns:a16="http://schemas.microsoft.com/office/drawing/2014/main" id="{B7EB87A3-012C-9847-99AA-C611028203B3}"/>
              </a:ext>
            </a:extLst>
          </p:cNvPr>
          <p:cNvSpPr txBox="1"/>
          <p:nvPr/>
        </p:nvSpPr>
        <p:spPr>
          <a:xfrm>
            <a:off x="616945" y="114357"/>
            <a:ext cx="3272009" cy="461665"/>
          </a:xfrm>
          <a:prstGeom prst="rect">
            <a:avLst/>
          </a:prstGeom>
          <a:noFill/>
        </p:spPr>
        <p:txBody>
          <a:bodyPr wrap="square" rtlCol="0">
            <a:spAutoFit/>
          </a:bodyPr>
          <a:lstStyle/>
          <a:p>
            <a:r>
              <a:rPr lang="en-US" altLang="ja-JP" sz="2400" dirty="0">
                <a:latin typeface="Verdana" panose="020B0604030504040204" pitchFamily="34" charset="0"/>
                <a:ea typeface="Verdana" panose="020B0604030504040204" pitchFamily="34" charset="0"/>
                <a:cs typeface="Verdana" panose="020B0604030504040204" pitchFamily="34" charset="0"/>
              </a:rPr>
              <a:t>Interior Plan</a:t>
            </a:r>
          </a:p>
        </p:txBody>
      </p:sp>
      <p:sp>
        <p:nvSpPr>
          <p:cNvPr id="21" name="テキスト ボックス 20">
            <a:extLst>
              <a:ext uri="{FF2B5EF4-FFF2-40B4-BE49-F238E27FC236}">
                <a16:creationId xmlns:a16="http://schemas.microsoft.com/office/drawing/2014/main" id="{16F84F63-0D9B-5345-B045-2D60AF0ECA0F}"/>
              </a:ext>
            </a:extLst>
          </p:cNvPr>
          <p:cNvSpPr txBox="1"/>
          <p:nvPr/>
        </p:nvSpPr>
        <p:spPr>
          <a:xfrm>
            <a:off x="2771436" y="229774"/>
            <a:ext cx="1688163" cy="307777"/>
          </a:xfrm>
          <a:prstGeom prst="rect">
            <a:avLst/>
          </a:prstGeom>
          <a:noFill/>
        </p:spPr>
        <p:txBody>
          <a:bodyPr wrap="square" rtlCol="0">
            <a:spAutoFit/>
          </a:bodyPr>
          <a:lstStyle/>
          <a:p>
            <a:r>
              <a:rPr lang="ja-JP" altLang="en-US" sz="1400" dirty="0">
                <a:latin typeface="HGSｺﾞｼｯｸM" panose="020B0600000000000000" pitchFamily="50" charset="-128"/>
                <a:ea typeface="HGSｺﾞｼｯｸM" panose="020B0600000000000000" pitchFamily="50" charset="-128"/>
              </a:rPr>
              <a:t>インテリアプラン</a:t>
            </a:r>
            <a:endParaRPr kumimoji="1" lang="ja-JP" altLang="en-US" sz="1400" dirty="0">
              <a:latin typeface="HGSｺﾞｼｯｸM" panose="020B0600000000000000" pitchFamily="50" charset="-128"/>
              <a:ea typeface="HGSｺﾞｼｯｸM" panose="020B0600000000000000" pitchFamily="50" charset="-128"/>
            </a:endParaRPr>
          </a:p>
        </p:txBody>
      </p:sp>
    </p:spTree>
    <p:extLst>
      <p:ext uri="{BB962C8B-B14F-4D97-AF65-F5344CB8AC3E}">
        <p14:creationId xmlns:p14="http://schemas.microsoft.com/office/powerpoint/2010/main" val="34366512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 y="6635262"/>
            <a:ext cx="9906001" cy="222738"/>
          </a:xfrm>
          <a:prstGeom prst="rect">
            <a:avLst/>
          </a:prstGeom>
          <a:solidFill>
            <a:srgbClr val="CDA7B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213429"/>
          </a:xfrm>
          <a:prstGeom prst="rect">
            <a:avLst/>
          </a:prstGeom>
          <a:solidFill>
            <a:srgbClr val="CDA7B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3123665" y="951381"/>
            <a:ext cx="3658667" cy="1138773"/>
          </a:xfrm>
          <a:prstGeom prst="rect">
            <a:avLst/>
          </a:prstGeom>
          <a:noFill/>
        </p:spPr>
        <p:txBody>
          <a:bodyPr wrap="square" rtlCol="0">
            <a:spAutoFit/>
          </a:bodyPr>
          <a:lstStyle/>
          <a:p>
            <a:pPr algn="ctr"/>
            <a:r>
              <a:rPr kumimoji="1" lang="en-US" altLang="ja-JP" sz="4000" b="1" dirty="0" err="1">
                <a:latin typeface="Verdana" panose="020B0604030504040204" pitchFamily="34" charset="0"/>
                <a:ea typeface="Verdana" panose="020B0604030504040204" pitchFamily="34" charset="0"/>
                <a:cs typeface="Verdana" panose="020B0604030504040204" pitchFamily="34" charset="0"/>
              </a:rPr>
              <a:t>Hiraya</a:t>
            </a:r>
            <a:r>
              <a:rPr kumimoji="1" lang="en-US" altLang="ja-JP" sz="4000" b="1" dirty="0">
                <a:latin typeface="Verdana" panose="020B0604030504040204" pitchFamily="34" charset="0"/>
                <a:ea typeface="Verdana" panose="020B0604030504040204" pitchFamily="34" charset="0"/>
                <a:cs typeface="Verdana" panose="020B0604030504040204" pitchFamily="34" charset="0"/>
              </a:rPr>
              <a:t> style </a:t>
            </a:r>
          </a:p>
          <a:p>
            <a:pPr algn="ctr"/>
            <a:r>
              <a:rPr lang="en-US" altLang="ja-JP" sz="2800" dirty="0">
                <a:latin typeface="Verdana" panose="020B0604030504040204" pitchFamily="34" charset="0"/>
                <a:ea typeface="Verdana" panose="020B0604030504040204" pitchFamily="34" charset="0"/>
                <a:cs typeface="Verdana" panose="020B0604030504040204" pitchFamily="34" charset="0"/>
              </a:rPr>
              <a:t>STYLE BOOK</a:t>
            </a:r>
            <a:endParaRPr kumimoji="1" lang="ja-JP" altLang="en-US" sz="2800" dirty="0">
              <a:latin typeface="Verdana" panose="020B0604030504040204" pitchFamily="34" charset="0"/>
              <a:cs typeface="Verdana" panose="020B0604030504040204" pitchFamily="34" charset="0"/>
            </a:endParaRPr>
          </a:p>
        </p:txBody>
      </p:sp>
      <p:pic>
        <p:nvPicPr>
          <p:cNvPr id="5" name="図 4" descr="画面の領域"/>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355175" y="2637066"/>
            <a:ext cx="3195646" cy="2504240"/>
          </a:xfrm>
          <a:prstGeom prst="rect">
            <a:avLst/>
          </a:prstGeom>
        </p:spPr>
      </p:pic>
      <p:pic>
        <p:nvPicPr>
          <p:cNvPr id="7" name="図 6">
            <a:extLst>
              <a:ext uri="{FF2B5EF4-FFF2-40B4-BE49-F238E27FC236}">
                <a16:creationId xmlns:a16="http://schemas.microsoft.com/office/drawing/2014/main" id="{DEF137F6-55EE-4E43-B91A-4DDFC1CC491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827073" y="5448401"/>
            <a:ext cx="2339772" cy="432349"/>
          </a:xfrm>
          <a:prstGeom prst="rect">
            <a:avLst/>
          </a:prstGeom>
        </p:spPr>
      </p:pic>
    </p:spTree>
    <p:extLst>
      <p:ext uri="{BB962C8B-B14F-4D97-AF65-F5344CB8AC3E}">
        <p14:creationId xmlns:p14="http://schemas.microsoft.com/office/powerpoint/2010/main" val="31364280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 y="6635262"/>
            <a:ext cx="9906001" cy="222738"/>
          </a:xfrm>
          <a:prstGeom prst="rect">
            <a:avLst/>
          </a:prstGeom>
          <a:solidFill>
            <a:srgbClr val="CDA7B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722923"/>
          </a:xfrm>
          <a:prstGeom prst="rect">
            <a:avLst/>
          </a:prstGeom>
          <a:solidFill>
            <a:srgbClr val="CDA7B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748158" y="1334262"/>
            <a:ext cx="3658667" cy="707886"/>
          </a:xfrm>
          <a:prstGeom prst="rect">
            <a:avLst/>
          </a:prstGeom>
          <a:noFill/>
        </p:spPr>
        <p:txBody>
          <a:bodyPr wrap="square" rtlCol="0">
            <a:spAutoFit/>
          </a:bodyPr>
          <a:lstStyle/>
          <a:p>
            <a:pPr algn="ctr"/>
            <a:r>
              <a:rPr lang="en-US" altLang="ja-JP" sz="4000" b="1" dirty="0" err="1">
                <a:latin typeface="Verdana" panose="020B0604030504040204" pitchFamily="34" charset="0"/>
                <a:ea typeface="Verdana" panose="020B0604030504040204" pitchFamily="34" charset="0"/>
                <a:cs typeface="Verdana" panose="020B0604030504040204" pitchFamily="34" charset="0"/>
              </a:rPr>
              <a:t>Hiraya</a:t>
            </a:r>
            <a:r>
              <a:rPr kumimoji="1" lang="en-US" altLang="ja-JP" sz="4000" b="1" dirty="0">
                <a:latin typeface="Verdana" panose="020B0604030504040204" pitchFamily="34" charset="0"/>
                <a:ea typeface="Verdana" panose="020B0604030504040204" pitchFamily="34" charset="0"/>
                <a:cs typeface="Verdana" panose="020B0604030504040204" pitchFamily="34" charset="0"/>
              </a:rPr>
              <a:t> style </a:t>
            </a:r>
          </a:p>
        </p:txBody>
      </p:sp>
      <p:cxnSp>
        <p:nvCxnSpPr>
          <p:cNvPr id="3" name="直線コネクタ 2"/>
          <p:cNvCxnSpPr/>
          <p:nvPr/>
        </p:nvCxnSpPr>
        <p:spPr>
          <a:xfrm>
            <a:off x="616945" y="2728183"/>
            <a:ext cx="8662223" cy="1"/>
          </a:xfrm>
          <a:prstGeom prst="line">
            <a:avLst/>
          </a:prstGeom>
          <a:ln w="19050">
            <a:solidFill>
              <a:srgbClr val="586570"/>
            </a:solidFill>
            <a:prstDash val="sysDot"/>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711751" y="2072003"/>
            <a:ext cx="1927951" cy="369332"/>
          </a:xfrm>
          <a:prstGeom prst="rect">
            <a:avLst/>
          </a:prstGeom>
          <a:noFill/>
        </p:spPr>
        <p:txBody>
          <a:bodyPr wrap="square" rtlCol="0">
            <a:spAutoFit/>
          </a:bodyPr>
          <a:lstStyle/>
          <a:p>
            <a:r>
              <a:rPr lang="ja-JP" altLang="en-US" dirty="0">
                <a:latin typeface="HGSｺﾞｼｯｸM" panose="020B0600000000000000" pitchFamily="50" charset="-128"/>
                <a:ea typeface="HGSｺﾞｼｯｸM" panose="020B0600000000000000" pitchFamily="50" charset="-128"/>
              </a:rPr>
              <a:t>平屋</a:t>
            </a:r>
            <a:r>
              <a:rPr kumimoji="1" lang="ja-JP" altLang="en-US" dirty="0">
                <a:latin typeface="HGSｺﾞｼｯｸM" panose="020B0600000000000000" pitchFamily="50" charset="-128"/>
                <a:ea typeface="HGSｺﾞｼｯｸM" panose="020B0600000000000000" pitchFamily="50" charset="-128"/>
              </a:rPr>
              <a:t>スタイル</a:t>
            </a:r>
          </a:p>
        </p:txBody>
      </p:sp>
      <p:sp>
        <p:nvSpPr>
          <p:cNvPr id="16" name="テキスト ボックス 15"/>
          <p:cNvSpPr txBox="1"/>
          <p:nvPr/>
        </p:nvSpPr>
        <p:spPr>
          <a:xfrm>
            <a:off x="4681484" y="1310054"/>
            <a:ext cx="4729006" cy="830997"/>
          </a:xfrm>
          <a:prstGeom prst="rect">
            <a:avLst/>
          </a:prstGeom>
          <a:noFill/>
        </p:spPr>
        <p:txBody>
          <a:bodyPr wrap="square" rtlCol="0">
            <a:spAutoFit/>
          </a:bodyPr>
          <a:lstStyle/>
          <a:p>
            <a:r>
              <a:rPr lang="ja-JP" altLang="en-US" sz="1200" dirty="0">
                <a:latin typeface="HGSｺﾞｼｯｸM" panose="020B0600000000000000" pitchFamily="50" charset="-128"/>
                <a:ea typeface="HGSｺﾞｼｯｸM" panose="020B0600000000000000" pitchFamily="50" charset="-128"/>
              </a:rPr>
              <a:t>ワンフロアで家族がつながり動線を短く過ごせる平屋プラン。</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将来的にも無駄のない使い方が可能な永く愛されるスタイルです。各部屋が近くにあることで家族のコミュニケーションがつながりたくさんのコトが共有できる思い出のある住まいとなります。</a:t>
            </a:r>
            <a:endParaRPr lang="en-US" altLang="ja-JP" sz="1200" dirty="0">
              <a:latin typeface="HGSｺﾞｼｯｸM" panose="020B0600000000000000" pitchFamily="50" charset="-128"/>
              <a:ea typeface="HGSｺﾞｼｯｸM" panose="020B0600000000000000" pitchFamily="50" charset="-128"/>
            </a:endParaRPr>
          </a:p>
        </p:txBody>
      </p:sp>
      <p:pic>
        <p:nvPicPr>
          <p:cNvPr id="10" name="図 9" descr="画面の領域"/>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99974" y="3020928"/>
            <a:ext cx="3951504" cy="3218146"/>
          </a:xfrm>
          <a:prstGeom prst="rect">
            <a:avLst/>
          </a:prstGeom>
        </p:spPr>
      </p:pic>
      <p:pic>
        <p:nvPicPr>
          <p:cNvPr id="11" name="図 10" descr="画面の領域"/>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204241" y="3011752"/>
            <a:ext cx="3931231" cy="3220355"/>
          </a:xfrm>
          <a:prstGeom prst="rect">
            <a:avLst/>
          </a:prstGeom>
        </p:spPr>
      </p:pic>
      <p:pic>
        <p:nvPicPr>
          <p:cNvPr id="13" name="図 12">
            <a:extLst>
              <a:ext uri="{FF2B5EF4-FFF2-40B4-BE49-F238E27FC236}">
                <a16:creationId xmlns:a16="http://schemas.microsoft.com/office/drawing/2014/main" id="{A0C25FD5-AE4A-8E48-AD2D-BBDBADC9281F}"/>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8698345" y="120781"/>
            <a:ext cx="1075453" cy="519299"/>
          </a:xfrm>
          <a:prstGeom prst="rect">
            <a:avLst/>
          </a:prstGeom>
        </p:spPr>
      </p:pic>
      <p:sp>
        <p:nvSpPr>
          <p:cNvPr id="14" name="テキスト ボックス 13">
            <a:extLst>
              <a:ext uri="{FF2B5EF4-FFF2-40B4-BE49-F238E27FC236}">
                <a16:creationId xmlns:a16="http://schemas.microsoft.com/office/drawing/2014/main" id="{8B48DF79-6A82-9B42-889A-296E64674F86}"/>
              </a:ext>
            </a:extLst>
          </p:cNvPr>
          <p:cNvSpPr txBox="1"/>
          <p:nvPr/>
        </p:nvSpPr>
        <p:spPr>
          <a:xfrm>
            <a:off x="616945" y="110169"/>
            <a:ext cx="1762700" cy="461665"/>
          </a:xfrm>
          <a:prstGeom prst="rect">
            <a:avLst/>
          </a:prstGeom>
          <a:noFill/>
        </p:spPr>
        <p:txBody>
          <a:bodyPr wrap="square" rtlCol="0">
            <a:spAutoFit/>
          </a:bodyPr>
          <a:lstStyle/>
          <a:p>
            <a:pPr algn="ctr"/>
            <a:r>
              <a:rPr lang="en-US" altLang="ja-JP" sz="2400" dirty="0">
                <a:latin typeface="Verdana" panose="020B0604030504040204" pitchFamily="34" charset="0"/>
                <a:ea typeface="Verdana" panose="020B0604030504040204" pitchFamily="34" charset="0"/>
                <a:cs typeface="Verdana" panose="020B0604030504040204" pitchFamily="34" charset="0"/>
              </a:rPr>
              <a:t>Concept</a:t>
            </a:r>
          </a:p>
        </p:txBody>
      </p:sp>
      <p:sp>
        <p:nvSpPr>
          <p:cNvPr id="17" name="テキスト ボックス 16">
            <a:extLst>
              <a:ext uri="{FF2B5EF4-FFF2-40B4-BE49-F238E27FC236}">
                <a16:creationId xmlns:a16="http://schemas.microsoft.com/office/drawing/2014/main" id="{452F288A-475A-E140-A72D-C88E215900BB}"/>
              </a:ext>
            </a:extLst>
          </p:cNvPr>
          <p:cNvSpPr txBox="1"/>
          <p:nvPr/>
        </p:nvSpPr>
        <p:spPr>
          <a:xfrm>
            <a:off x="2261778" y="226541"/>
            <a:ext cx="1191823" cy="307777"/>
          </a:xfrm>
          <a:prstGeom prst="rect">
            <a:avLst/>
          </a:prstGeom>
          <a:noFill/>
        </p:spPr>
        <p:txBody>
          <a:bodyPr wrap="square" rtlCol="0">
            <a:spAutoFit/>
          </a:bodyPr>
          <a:lstStyle/>
          <a:p>
            <a:r>
              <a:rPr kumimoji="1" lang="ja-JP" altLang="en-US" sz="1400" dirty="0">
                <a:latin typeface="HGSｺﾞｼｯｸM" panose="020B0600000000000000" pitchFamily="50" charset="-128"/>
                <a:ea typeface="HGSｺﾞｼｯｸM" panose="020B0600000000000000" pitchFamily="50" charset="-128"/>
              </a:rPr>
              <a:t>コンセプト</a:t>
            </a:r>
          </a:p>
        </p:txBody>
      </p:sp>
    </p:spTree>
    <p:extLst>
      <p:ext uri="{BB962C8B-B14F-4D97-AF65-F5344CB8AC3E}">
        <p14:creationId xmlns:p14="http://schemas.microsoft.com/office/powerpoint/2010/main" val="29696438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 y="6635262"/>
            <a:ext cx="9906001" cy="222738"/>
          </a:xfrm>
          <a:prstGeom prst="rect">
            <a:avLst/>
          </a:prstGeom>
          <a:solidFill>
            <a:srgbClr val="CDA7B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722923"/>
          </a:xfrm>
          <a:prstGeom prst="rect">
            <a:avLst/>
          </a:prstGeom>
          <a:solidFill>
            <a:srgbClr val="CDA7B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 name="直線コネクタ 2"/>
          <p:cNvCxnSpPr/>
          <p:nvPr/>
        </p:nvCxnSpPr>
        <p:spPr>
          <a:xfrm>
            <a:off x="616945" y="2548510"/>
            <a:ext cx="8662223" cy="1"/>
          </a:xfrm>
          <a:prstGeom prst="line">
            <a:avLst/>
          </a:prstGeom>
          <a:ln w="19050">
            <a:solidFill>
              <a:srgbClr val="586570"/>
            </a:solidFill>
            <a:prstDash val="sysDot"/>
          </a:ln>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4953000" y="1413350"/>
            <a:ext cx="3966422" cy="461665"/>
          </a:xfrm>
          <a:prstGeom prst="rect">
            <a:avLst/>
          </a:prstGeom>
          <a:noFill/>
        </p:spPr>
        <p:txBody>
          <a:bodyPr wrap="square" rtlCol="0">
            <a:spAutoFit/>
          </a:bodyPr>
          <a:lstStyle/>
          <a:p>
            <a:r>
              <a:rPr lang="ja-JP" altLang="en-US" sz="1200" dirty="0">
                <a:latin typeface="HGSｺﾞｼｯｸM" panose="020B0600000000000000" pitchFamily="50" charset="-128"/>
                <a:ea typeface="HGSｺﾞｼｯｸM" panose="020B0600000000000000" pitchFamily="50" charset="-128"/>
              </a:rPr>
              <a:t>リビングとダイニングが、見渡せる平屋。</a:t>
            </a:r>
          </a:p>
          <a:p>
            <a:r>
              <a:rPr lang="ja-JP" altLang="en-US" sz="1200" dirty="0">
                <a:latin typeface="HGSｺﾞｼｯｸM" panose="020B0600000000000000" pitchFamily="50" charset="-128"/>
                <a:ea typeface="HGSｺﾞｼｯｸM" panose="020B0600000000000000" pitchFamily="50" charset="-128"/>
              </a:rPr>
              <a:t>家族みんながつながる快適な住まいと広々とした空間。</a:t>
            </a:r>
            <a:endParaRPr lang="en-US" altLang="ja-JP" sz="1200" dirty="0">
              <a:latin typeface="HGSｺﾞｼｯｸM" panose="020B0600000000000000" pitchFamily="50" charset="-128"/>
              <a:ea typeface="HGSｺﾞｼｯｸM" panose="020B0600000000000000" pitchFamily="50" charset="-128"/>
            </a:endParaRPr>
          </a:p>
        </p:txBody>
      </p:sp>
      <p:sp>
        <p:nvSpPr>
          <p:cNvPr id="17" name="テキスト ボックス 16"/>
          <p:cNvSpPr txBox="1"/>
          <p:nvPr/>
        </p:nvSpPr>
        <p:spPr>
          <a:xfrm>
            <a:off x="959087" y="1238454"/>
            <a:ext cx="3629846" cy="830997"/>
          </a:xfrm>
          <a:prstGeom prst="rect">
            <a:avLst/>
          </a:prstGeom>
          <a:noFill/>
        </p:spPr>
        <p:txBody>
          <a:bodyPr wrap="square" rtlCol="0">
            <a:spAutoFit/>
          </a:bodyPr>
          <a:lstStyle/>
          <a:p>
            <a:pPr algn="ctr"/>
            <a:r>
              <a:rPr kumimoji="1" lang="ja-JP" altLang="en-US" sz="2400" b="1" dirty="0">
                <a:latin typeface="Verdana" panose="020B0604030504040204" pitchFamily="34" charset="0"/>
                <a:ea typeface="Verdana" panose="020B0604030504040204" pitchFamily="34" charset="0"/>
                <a:cs typeface="Verdana" panose="020B0604030504040204" pitchFamily="34" charset="0"/>
              </a:rPr>
              <a:t>コンパクトでありながら開放的な平屋</a:t>
            </a:r>
            <a:endParaRPr kumimoji="1" lang="en-US" altLang="ja-JP" sz="2400" b="1" dirty="0">
              <a:latin typeface="Verdana" panose="020B0604030504040204" pitchFamily="34" charset="0"/>
              <a:ea typeface="Verdana" panose="020B0604030504040204" pitchFamily="34" charset="0"/>
              <a:cs typeface="Verdana" panose="020B0604030504040204" pitchFamily="34" charset="0"/>
            </a:endParaRPr>
          </a:p>
        </p:txBody>
      </p:sp>
      <p:pic>
        <p:nvPicPr>
          <p:cNvPr id="12" name="図 11"/>
          <p:cNvPicPr>
            <a:picLocks noChangeAspect="1"/>
          </p:cNvPicPr>
          <p:nvPr/>
        </p:nvPicPr>
        <p:blipFill rotWithShape="1">
          <a:blip r:embed="rId2">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a:off x="1578480" y="3105727"/>
            <a:ext cx="903818" cy="684442"/>
          </a:xfrm>
          <a:prstGeom prst="rect">
            <a:avLst/>
          </a:prstGeom>
        </p:spPr>
      </p:pic>
      <p:sp>
        <p:nvSpPr>
          <p:cNvPr id="14" name="テキスト ボックス 13"/>
          <p:cNvSpPr txBox="1"/>
          <p:nvPr/>
        </p:nvSpPr>
        <p:spPr>
          <a:xfrm>
            <a:off x="2656873" y="2925538"/>
            <a:ext cx="1429805" cy="1015663"/>
          </a:xfrm>
          <a:prstGeom prst="rect">
            <a:avLst/>
          </a:prstGeom>
          <a:noFill/>
        </p:spPr>
        <p:txBody>
          <a:bodyPr wrap="square" rtlCol="0">
            <a:spAutoFit/>
          </a:bodyPr>
          <a:lstStyle/>
          <a:p>
            <a:r>
              <a:rPr lang="ja-JP" altLang="en-US" sz="1200" dirty="0">
                <a:latin typeface="HGSｺﾞｼｯｸM" panose="020B0600000000000000" pitchFamily="50" charset="-128"/>
                <a:ea typeface="HGSｺﾞｼｯｸM" panose="020B0600000000000000" pitchFamily="50" charset="-128"/>
              </a:rPr>
              <a:t>夫：</a:t>
            </a:r>
            <a:r>
              <a:rPr lang="en-US" altLang="ja-JP" sz="1200" dirty="0">
                <a:latin typeface="HGSｺﾞｼｯｸM" panose="020B0600000000000000" pitchFamily="50" charset="-128"/>
                <a:ea typeface="HGSｺﾞｼｯｸM" panose="020B0600000000000000" pitchFamily="50" charset="-128"/>
              </a:rPr>
              <a:t>43</a:t>
            </a:r>
            <a:r>
              <a:rPr lang="ja-JP" altLang="en-US" sz="1200" dirty="0">
                <a:latin typeface="HGSｺﾞｼｯｸM" panose="020B0600000000000000" pitchFamily="50" charset="-128"/>
                <a:ea typeface="HGSｺﾞｼｯｸM" panose="020B0600000000000000" pitchFamily="50" charset="-128"/>
              </a:rPr>
              <a:t>歳 会計士</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妻：</a:t>
            </a:r>
            <a:r>
              <a:rPr lang="en-US" altLang="ja-JP" sz="1200" dirty="0">
                <a:latin typeface="HGSｺﾞｼｯｸM" panose="020B0600000000000000" pitchFamily="50" charset="-128"/>
                <a:ea typeface="HGSｺﾞｼｯｸM" panose="020B0600000000000000" pitchFamily="50" charset="-128"/>
              </a:rPr>
              <a:t>38</a:t>
            </a:r>
            <a:r>
              <a:rPr lang="ja-JP" altLang="en-US" sz="1200" dirty="0">
                <a:latin typeface="HGSｺﾞｼｯｸM" panose="020B0600000000000000" pitchFamily="50" charset="-128"/>
                <a:ea typeface="HGSｺﾞｼｯｸM" panose="020B0600000000000000" pitchFamily="50" charset="-128"/>
              </a:rPr>
              <a:t>歳 パート</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長男：</a:t>
            </a:r>
            <a:r>
              <a:rPr lang="en-US" altLang="ja-JP" sz="1200" dirty="0">
                <a:latin typeface="HGSｺﾞｼｯｸM" panose="020B0600000000000000" pitchFamily="50" charset="-128"/>
                <a:ea typeface="HGSｺﾞｼｯｸM" panose="020B0600000000000000" pitchFamily="50" charset="-128"/>
              </a:rPr>
              <a:t>10</a:t>
            </a:r>
            <a:r>
              <a:rPr lang="ja-JP" altLang="en-US" sz="1200" dirty="0">
                <a:latin typeface="HGSｺﾞｼｯｸM" panose="020B0600000000000000" pitchFamily="50" charset="-128"/>
                <a:ea typeface="HGSｺﾞｼｯｸM" panose="020B0600000000000000" pitchFamily="50" charset="-128"/>
              </a:rPr>
              <a:t>歳　</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次男：</a:t>
            </a:r>
            <a:r>
              <a:rPr lang="en-US" altLang="ja-JP" sz="1200" dirty="0">
                <a:latin typeface="HGSｺﾞｼｯｸM" panose="020B0600000000000000" pitchFamily="50" charset="-128"/>
                <a:ea typeface="HGSｺﾞｼｯｸM" panose="020B0600000000000000" pitchFamily="50" charset="-128"/>
              </a:rPr>
              <a:t>7</a:t>
            </a:r>
            <a:r>
              <a:rPr lang="ja-JP" altLang="en-US" sz="1200" dirty="0">
                <a:latin typeface="HGSｺﾞｼｯｸM" panose="020B0600000000000000" pitchFamily="50" charset="-128"/>
                <a:ea typeface="HGSｺﾞｼｯｸM" panose="020B0600000000000000" pitchFamily="50" charset="-128"/>
              </a:rPr>
              <a:t>歳</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ペット：犬</a:t>
            </a:r>
            <a:r>
              <a:rPr lang="en-US" altLang="ja-JP" sz="1200" dirty="0">
                <a:latin typeface="HGSｺﾞｼｯｸM" panose="020B0600000000000000" pitchFamily="50" charset="-128"/>
                <a:ea typeface="HGSｺﾞｼｯｸM" panose="020B0600000000000000" pitchFamily="50" charset="-128"/>
              </a:rPr>
              <a:t>2</a:t>
            </a:r>
            <a:r>
              <a:rPr lang="ja-JP" altLang="en-US" sz="1200" dirty="0">
                <a:latin typeface="HGSｺﾞｼｯｸM" panose="020B0600000000000000" pitchFamily="50" charset="-128"/>
                <a:ea typeface="HGSｺﾞｼｯｸM" panose="020B0600000000000000" pitchFamily="50" charset="-128"/>
              </a:rPr>
              <a:t>歳</a:t>
            </a:r>
            <a:endParaRPr lang="en-US" altLang="ja-JP" sz="1200" dirty="0">
              <a:latin typeface="HGSｺﾞｼｯｸM" panose="020B0600000000000000" pitchFamily="50" charset="-128"/>
              <a:ea typeface="HGSｺﾞｼｯｸM" panose="020B0600000000000000" pitchFamily="50" charset="-128"/>
            </a:endParaRPr>
          </a:p>
        </p:txBody>
      </p:sp>
      <p:sp>
        <p:nvSpPr>
          <p:cNvPr id="15" name="テキスト ボックス 14"/>
          <p:cNvSpPr txBox="1"/>
          <p:nvPr/>
        </p:nvSpPr>
        <p:spPr>
          <a:xfrm>
            <a:off x="4261253" y="2964667"/>
            <a:ext cx="4523286" cy="900246"/>
          </a:xfrm>
          <a:prstGeom prst="rect">
            <a:avLst/>
          </a:prstGeom>
          <a:noFill/>
        </p:spPr>
        <p:txBody>
          <a:bodyPr wrap="square" rtlCol="0">
            <a:spAutoFit/>
          </a:bodyPr>
          <a:lstStyle/>
          <a:p>
            <a:r>
              <a:rPr kumimoji="1" lang="ja-JP" altLang="en-US" sz="1050" dirty="0">
                <a:latin typeface="HGSｺﾞｼｯｸM" panose="020B0600000000000000" pitchFamily="50" charset="-128"/>
                <a:ea typeface="HGSｺﾞｼｯｸM" panose="020B0600000000000000" pitchFamily="50" charset="-128"/>
              </a:rPr>
              <a:t>夫：週末はドライブと</a:t>
            </a:r>
            <a:r>
              <a:rPr kumimoji="1" lang="en-US" altLang="ja-JP" sz="1050" dirty="0">
                <a:latin typeface="HGSｺﾞｼｯｸM" panose="020B0600000000000000" pitchFamily="50" charset="-128"/>
                <a:ea typeface="HGSｺﾞｼｯｸM" panose="020B0600000000000000" pitchFamily="50" charset="-128"/>
              </a:rPr>
              <a:t>DIY</a:t>
            </a:r>
            <a:r>
              <a:rPr kumimoji="1" lang="ja-JP" altLang="en-US" sz="1050" dirty="0" err="1">
                <a:latin typeface="HGSｺﾞｼｯｸM" panose="020B0600000000000000" pitchFamily="50" charset="-128"/>
                <a:ea typeface="HGSｺﾞｼｯｸM" panose="020B0600000000000000" pitchFamily="50" charset="-128"/>
              </a:rPr>
              <a:t>。</a:t>
            </a:r>
            <a:r>
              <a:rPr lang="ja-JP" altLang="en-US" sz="1050" dirty="0">
                <a:latin typeface="HGSｺﾞｼｯｸM" panose="020B0600000000000000" pitchFamily="50" charset="-128"/>
                <a:ea typeface="HGSｺﾞｼｯｸM" panose="020B0600000000000000" pitchFamily="50" charset="-128"/>
              </a:rPr>
              <a:t>週末の度にピザ釜作成中。</a:t>
            </a:r>
            <a:endParaRPr kumimoji="1" lang="en-US" altLang="ja-JP" sz="1050" dirty="0">
              <a:latin typeface="HGSｺﾞｼｯｸM" panose="020B0600000000000000" pitchFamily="50" charset="-128"/>
              <a:ea typeface="HGSｺﾞｼｯｸM" panose="020B0600000000000000" pitchFamily="50" charset="-128"/>
            </a:endParaRPr>
          </a:p>
          <a:p>
            <a:r>
              <a:rPr kumimoji="1" lang="ja-JP" altLang="en-US" sz="1050" dirty="0">
                <a:latin typeface="HGSｺﾞｼｯｸM" panose="020B0600000000000000" pitchFamily="50" charset="-128"/>
                <a:ea typeface="HGSｺﾞｼｯｸM" panose="020B0600000000000000" pitchFamily="50" charset="-128"/>
              </a:rPr>
              <a:t>妻：趣味はガーデニング。キッチンから眺められる自慢の庭で</a:t>
            </a:r>
            <a:endParaRPr kumimoji="1" lang="en-US" altLang="ja-JP" sz="1050" dirty="0">
              <a:latin typeface="HGSｺﾞｼｯｸM" panose="020B0600000000000000" pitchFamily="50" charset="-128"/>
              <a:ea typeface="HGSｺﾞｼｯｸM" panose="020B0600000000000000" pitchFamily="50" charset="-128"/>
            </a:endParaRPr>
          </a:p>
          <a:p>
            <a:r>
              <a:rPr lang="ja-JP" altLang="en-US" sz="1050" dirty="0">
                <a:latin typeface="HGSｺﾞｼｯｸM" panose="020B0600000000000000" pitchFamily="50" charset="-128"/>
                <a:ea typeface="HGSｺﾞｼｯｸM" panose="020B0600000000000000" pitchFamily="50" charset="-128"/>
              </a:rPr>
              <a:t>　　育てたハーブでママ友とティータイム。</a:t>
            </a:r>
            <a:endParaRPr lang="en-US" altLang="ja-JP" sz="1050" dirty="0">
              <a:latin typeface="HGSｺﾞｼｯｸM" panose="020B0600000000000000" pitchFamily="50" charset="-128"/>
              <a:ea typeface="HGSｺﾞｼｯｸM" panose="020B0600000000000000" pitchFamily="50" charset="-128"/>
            </a:endParaRPr>
          </a:p>
          <a:p>
            <a:r>
              <a:rPr lang="ja-JP" altLang="en-US" sz="1050" dirty="0">
                <a:latin typeface="HGSｺﾞｼｯｸM" panose="020B0600000000000000" pitchFamily="50" charset="-128"/>
                <a:ea typeface="HGSｺﾞｼｯｸM" panose="020B0600000000000000" pitchFamily="50" charset="-128"/>
              </a:rPr>
              <a:t>　　子供たちは庭で犬と一緒に走り回る。</a:t>
            </a:r>
            <a:endParaRPr lang="en-US" altLang="ja-JP" sz="1050" dirty="0">
              <a:latin typeface="HGSｺﾞｼｯｸM" panose="020B0600000000000000" pitchFamily="50" charset="-128"/>
              <a:ea typeface="HGSｺﾞｼｯｸM" panose="020B0600000000000000" pitchFamily="50" charset="-128"/>
            </a:endParaRPr>
          </a:p>
          <a:p>
            <a:endParaRPr kumimoji="1" lang="en-US" altLang="ja-JP" sz="1050" dirty="0">
              <a:latin typeface="HGSｺﾞｼｯｸM" panose="020B0600000000000000" pitchFamily="50" charset="-128"/>
              <a:ea typeface="HGSｺﾞｼｯｸM" panose="020B0600000000000000" pitchFamily="50" charset="-128"/>
            </a:endParaRPr>
          </a:p>
        </p:txBody>
      </p:sp>
      <p:sp>
        <p:nvSpPr>
          <p:cNvPr id="2" name="テキスト ボックス 1"/>
          <p:cNvSpPr txBox="1"/>
          <p:nvPr/>
        </p:nvSpPr>
        <p:spPr>
          <a:xfrm>
            <a:off x="2030389" y="2656890"/>
            <a:ext cx="1252969" cy="307777"/>
          </a:xfrm>
          <a:prstGeom prst="rect">
            <a:avLst/>
          </a:prstGeom>
          <a:noFill/>
        </p:spPr>
        <p:txBody>
          <a:bodyPr wrap="square" rtlCol="0">
            <a:spAutoFit/>
          </a:bodyPr>
          <a:lstStyle/>
          <a:p>
            <a:r>
              <a:rPr kumimoji="1" lang="en-US" altLang="ja-JP" sz="1400" dirty="0">
                <a:latin typeface="HGSｺﾞｼｯｸM" panose="020B0600000000000000" pitchFamily="50" charset="-128"/>
                <a:ea typeface="HGSｺﾞｼｯｸM" panose="020B0600000000000000" pitchFamily="50" charset="-128"/>
              </a:rPr>
              <a:t>【</a:t>
            </a:r>
            <a:r>
              <a:rPr kumimoji="1" lang="ja-JP" altLang="en-US" sz="1400" dirty="0">
                <a:latin typeface="HGSｺﾞｼｯｸM" panose="020B0600000000000000" pitchFamily="50" charset="-128"/>
                <a:ea typeface="HGSｺﾞｼｯｸM" panose="020B0600000000000000" pitchFamily="50" charset="-128"/>
              </a:rPr>
              <a:t>家族構成</a:t>
            </a:r>
            <a:r>
              <a:rPr kumimoji="1" lang="en-US" altLang="ja-JP" sz="1400" dirty="0">
                <a:latin typeface="HGSｺﾞｼｯｸM" panose="020B0600000000000000" pitchFamily="50" charset="-128"/>
                <a:ea typeface="HGSｺﾞｼｯｸM" panose="020B0600000000000000" pitchFamily="50" charset="-128"/>
              </a:rPr>
              <a:t>】</a:t>
            </a:r>
            <a:endParaRPr kumimoji="1" lang="ja-JP" altLang="en-US" sz="1400" dirty="0">
              <a:latin typeface="HGSｺﾞｼｯｸM" panose="020B0600000000000000" pitchFamily="50" charset="-128"/>
              <a:ea typeface="HGSｺﾞｼｯｸM" panose="020B0600000000000000" pitchFamily="50" charset="-128"/>
            </a:endParaRPr>
          </a:p>
        </p:txBody>
      </p:sp>
      <p:pic>
        <p:nvPicPr>
          <p:cNvPr id="18" name="図 17"/>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3553559" y="4167576"/>
            <a:ext cx="2834872" cy="1886961"/>
          </a:xfrm>
          <a:prstGeom prst="rect">
            <a:avLst/>
          </a:prstGeom>
        </p:spPr>
      </p:pic>
      <p:pic>
        <p:nvPicPr>
          <p:cNvPr id="23" name="図 22"/>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6517783" y="4164608"/>
            <a:ext cx="2843787" cy="1892895"/>
          </a:xfrm>
          <a:prstGeom prst="rect">
            <a:avLst/>
          </a:prstGeom>
        </p:spPr>
      </p:pic>
      <p:pic>
        <p:nvPicPr>
          <p:cNvPr id="5" name="図 4"/>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554514" y="4163532"/>
            <a:ext cx="2852759" cy="1895047"/>
          </a:xfrm>
          <a:prstGeom prst="rect">
            <a:avLst/>
          </a:prstGeom>
        </p:spPr>
      </p:pic>
      <p:pic>
        <p:nvPicPr>
          <p:cNvPr id="19" name="図 18">
            <a:extLst>
              <a:ext uri="{FF2B5EF4-FFF2-40B4-BE49-F238E27FC236}">
                <a16:creationId xmlns:a16="http://schemas.microsoft.com/office/drawing/2014/main" id="{059AFF8C-90FB-224E-B312-70BBA248C05D}"/>
              </a:ext>
            </a:extLst>
          </p:cNvPr>
          <p:cNvPicPr>
            <a:picLocks noChangeAspect="1"/>
          </p:cNvPicPr>
          <p:nvPr/>
        </p:nvPicPr>
        <p:blipFill>
          <a:blip r:embed="rId6" cstate="print">
            <a:extLst>
              <a:ext uri="{28A0092B-C50C-407E-A947-70E740481C1C}">
                <a14:useLocalDpi xmlns:a14="http://schemas.microsoft.com/office/drawing/2010/main"/>
              </a:ext>
            </a:extLst>
          </a:blip>
          <a:srcRect/>
          <a:stretch/>
        </p:blipFill>
        <p:spPr>
          <a:xfrm>
            <a:off x="8698345" y="120781"/>
            <a:ext cx="1075453" cy="519299"/>
          </a:xfrm>
          <a:prstGeom prst="rect">
            <a:avLst/>
          </a:prstGeom>
        </p:spPr>
      </p:pic>
      <p:sp>
        <p:nvSpPr>
          <p:cNvPr id="20" name="テキスト ボックス 19">
            <a:extLst>
              <a:ext uri="{FF2B5EF4-FFF2-40B4-BE49-F238E27FC236}">
                <a16:creationId xmlns:a16="http://schemas.microsoft.com/office/drawing/2014/main" id="{7E42EF08-CB8C-FB43-ACB2-87844256F8E0}"/>
              </a:ext>
            </a:extLst>
          </p:cNvPr>
          <p:cNvSpPr txBox="1"/>
          <p:nvPr/>
        </p:nvSpPr>
        <p:spPr>
          <a:xfrm>
            <a:off x="616946" y="110169"/>
            <a:ext cx="1635188" cy="461665"/>
          </a:xfrm>
          <a:prstGeom prst="rect">
            <a:avLst/>
          </a:prstGeom>
          <a:noFill/>
        </p:spPr>
        <p:txBody>
          <a:bodyPr wrap="square" rtlCol="0">
            <a:spAutoFit/>
          </a:bodyPr>
          <a:lstStyle/>
          <a:p>
            <a:r>
              <a:rPr lang="en-US" altLang="ja-JP" sz="2400" dirty="0">
                <a:latin typeface="Verdana" panose="020B0604030504040204" pitchFamily="34" charset="0"/>
                <a:ea typeface="Verdana" panose="020B0604030504040204" pitchFamily="34" charset="0"/>
                <a:cs typeface="Verdana" panose="020B0604030504040204" pitchFamily="34" charset="0"/>
              </a:rPr>
              <a:t>Life</a:t>
            </a:r>
            <a:r>
              <a:rPr lang="ja-JP" altLang="en-US" sz="2400" dirty="0">
                <a:latin typeface="Verdana" panose="020B0604030504040204" pitchFamily="34" charset="0"/>
                <a:ea typeface="Verdana" panose="020B0604030504040204" pitchFamily="34" charset="0"/>
                <a:cs typeface="Verdana" panose="020B0604030504040204" pitchFamily="34" charset="0"/>
              </a:rPr>
              <a:t> </a:t>
            </a:r>
            <a:r>
              <a:rPr lang="en-US" altLang="ja-JP" sz="2400" dirty="0">
                <a:latin typeface="Verdana" panose="020B0604030504040204" pitchFamily="34" charset="0"/>
                <a:ea typeface="Verdana" panose="020B0604030504040204" pitchFamily="34" charset="0"/>
                <a:cs typeface="Verdana" panose="020B0604030504040204" pitchFamily="34" charset="0"/>
              </a:rPr>
              <a:t>Style</a:t>
            </a:r>
          </a:p>
        </p:txBody>
      </p:sp>
      <p:sp>
        <p:nvSpPr>
          <p:cNvPr id="21" name="テキスト ボックス 20">
            <a:extLst>
              <a:ext uri="{FF2B5EF4-FFF2-40B4-BE49-F238E27FC236}">
                <a16:creationId xmlns:a16="http://schemas.microsoft.com/office/drawing/2014/main" id="{854C60C1-3333-AE4C-9AC8-3CD8FCE67F80}"/>
              </a:ext>
            </a:extLst>
          </p:cNvPr>
          <p:cNvSpPr txBox="1"/>
          <p:nvPr/>
        </p:nvSpPr>
        <p:spPr>
          <a:xfrm>
            <a:off x="2266690" y="226541"/>
            <a:ext cx="1504757" cy="307777"/>
          </a:xfrm>
          <a:prstGeom prst="rect">
            <a:avLst/>
          </a:prstGeom>
          <a:noFill/>
        </p:spPr>
        <p:txBody>
          <a:bodyPr wrap="square" rtlCol="0">
            <a:spAutoFit/>
          </a:bodyPr>
          <a:lstStyle/>
          <a:p>
            <a:r>
              <a:rPr lang="ja-JP" altLang="en-US" sz="1400" dirty="0">
                <a:latin typeface="HGSｺﾞｼｯｸM" panose="020B0600000000000000" pitchFamily="50" charset="-128"/>
                <a:ea typeface="HGSｺﾞｼｯｸM" panose="020B0600000000000000" pitchFamily="50" charset="-128"/>
              </a:rPr>
              <a:t>生活スタイル</a:t>
            </a:r>
            <a:endParaRPr kumimoji="1" lang="ja-JP" altLang="en-US" sz="1400" dirty="0">
              <a:latin typeface="HGSｺﾞｼｯｸM" panose="020B0600000000000000" pitchFamily="50" charset="-128"/>
              <a:ea typeface="HGSｺﾞｼｯｸM" panose="020B0600000000000000" pitchFamily="50" charset="-128"/>
            </a:endParaRPr>
          </a:p>
        </p:txBody>
      </p:sp>
    </p:spTree>
    <p:extLst>
      <p:ext uri="{BB962C8B-B14F-4D97-AF65-F5344CB8AC3E}">
        <p14:creationId xmlns:p14="http://schemas.microsoft.com/office/powerpoint/2010/main" val="17425445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 y="6635262"/>
            <a:ext cx="9906001" cy="222738"/>
          </a:xfrm>
          <a:prstGeom prst="rect">
            <a:avLst/>
          </a:prstGeom>
          <a:solidFill>
            <a:srgbClr val="CDA7B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722923"/>
          </a:xfrm>
          <a:prstGeom prst="rect">
            <a:avLst/>
          </a:prstGeom>
          <a:solidFill>
            <a:srgbClr val="CDA7B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図 10" descr="画面の領域"/>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08265" y="2075015"/>
            <a:ext cx="3713628" cy="2910152"/>
          </a:xfrm>
          <a:prstGeom prst="rect">
            <a:avLst/>
          </a:prstGeom>
        </p:spPr>
      </p:pic>
      <p:pic>
        <p:nvPicPr>
          <p:cNvPr id="2" name="図 1" descr="画面の領域"/>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24466" y="2373018"/>
            <a:ext cx="5249332" cy="2565708"/>
          </a:xfrm>
          <a:prstGeom prst="rect">
            <a:avLst/>
          </a:prstGeom>
        </p:spPr>
      </p:pic>
      <p:sp>
        <p:nvSpPr>
          <p:cNvPr id="12" name="テキスト ボックス 11"/>
          <p:cNvSpPr txBox="1"/>
          <p:nvPr/>
        </p:nvSpPr>
        <p:spPr>
          <a:xfrm>
            <a:off x="5105400" y="5071551"/>
            <a:ext cx="4258733" cy="738664"/>
          </a:xfrm>
          <a:prstGeom prst="rect">
            <a:avLst/>
          </a:prstGeom>
          <a:noFill/>
        </p:spPr>
        <p:txBody>
          <a:bodyPr wrap="square" rtlCol="0">
            <a:spAutoFit/>
          </a:bodyPr>
          <a:lstStyle/>
          <a:p>
            <a:r>
              <a:rPr lang="ja-JP" altLang="en-US" sz="1400" dirty="0">
                <a:latin typeface="HGSｺﾞｼｯｸM" panose="020B0600000000000000" pitchFamily="50" charset="-128"/>
                <a:ea typeface="HGSｺﾞｼｯｸM" panose="020B0600000000000000" pitchFamily="50" charset="-128"/>
              </a:rPr>
              <a:t>ファサード面はシンプルな箱型で開口部をシンメトリーに配置しました。また、玄関ポーチとウッドデッキがひと続きになっているのも特徴です。</a:t>
            </a:r>
            <a:endParaRPr lang="en-US" altLang="ja-JP" sz="1400" dirty="0">
              <a:latin typeface="HGSｺﾞｼｯｸM" panose="020B0600000000000000" pitchFamily="50" charset="-128"/>
              <a:ea typeface="HGSｺﾞｼｯｸM" panose="020B0600000000000000" pitchFamily="50" charset="-128"/>
            </a:endParaRPr>
          </a:p>
        </p:txBody>
      </p:sp>
      <p:pic>
        <p:nvPicPr>
          <p:cNvPr id="13" name="図 12">
            <a:extLst>
              <a:ext uri="{FF2B5EF4-FFF2-40B4-BE49-F238E27FC236}">
                <a16:creationId xmlns:a16="http://schemas.microsoft.com/office/drawing/2014/main" id="{70C05139-82EC-5E45-95B0-70C369543AD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8698345" y="120781"/>
            <a:ext cx="1075453" cy="519299"/>
          </a:xfrm>
          <a:prstGeom prst="rect">
            <a:avLst/>
          </a:prstGeom>
        </p:spPr>
      </p:pic>
      <p:sp>
        <p:nvSpPr>
          <p:cNvPr id="14" name="テキスト ボックス 13">
            <a:extLst>
              <a:ext uri="{FF2B5EF4-FFF2-40B4-BE49-F238E27FC236}">
                <a16:creationId xmlns:a16="http://schemas.microsoft.com/office/drawing/2014/main" id="{864AF39A-85C7-8949-9E0B-5AD706F43D3E}"/>
              </a:ext>
            </a:extLst>
          </p:cNvPr>
          <p:cNvSpPr txBox="1"/>
          <p:nvPr/>
        </p:nvSpPr>
        <p:spPr>
          <a:xfrm>
            <a:off x="616946" y="110169"/>
            <a:ext cx="1722842" cy="461665"/>
          </a:xfrm>
          <a:prstGeom prst="rect">
            <a:avLst/>
          </a:prstGeom>
          <a:noFill/>
        </p:spPr>
        <p:txBody>
          <a:bodyPr wrap="square" rtlCol="0">
            <a:spAutoFit/>
          </a:bodyPr>
          <a:lstStyle/>
          <a:p>
            <a:r>
              <a:rPr lang="en-US" altLang="ja-JP" sz="2400" dirty="0">
                <a:latin typeface="Verdana" panose="020B0604030504040204" pitchFamily="34" charset="0"/>
                <a:ea typeface="Verdana" panose="020B0604030504040204" pitchFamily="34" charset="0"/>
                <a:cs typeface="Verdana" panose="020B0604030504040204" pitchFamily="34" charset="0"/>
              </a:rPr>
              <a:t>Elevation</a:t>
            </a:r>
            <a:r>
              <a:rPr lang="ja-JP" altLang="en-US" sz="2400" dirty="0">
                <a:latin typeface="Verdana" panose="020B0604030504040204" pitchFamily="34" charset="0"/>
                <a:ea typeface="Verdana" panose="020B0604030504040204" pitchFamily="34" charset="0"/>
                <a:cs typeface="Verdana" panose="020B0604030504040204" pitchFamily="34" charset="0"/>
              </a:rPr>
              <a:t> </a:t>
            </a:r>
            <a:endParaRPr lang="en-US" altLang="ja-JP" sz="2400" dirty="0">
              <a:latin typeface="Verdana" panose="020B0604030504040204" pitchFamily="34" charset="0"/>
              <a:ea typeface="Verdana" panose="020B0604030504040204" pitchFamily="34" charset="0"/>
              <a:cs typeface="Verdana" panose="020B0604030504040204" pitchFamily="34" charset="0"/>
            </a:endParaRPr>
          </a:p>
        </p:txBody>
      </p:sp>
      <p:sp>
        <p:nvSpPr>
          <p:cNvPr id="15" name="テキスト ボックス 14">
            <a:extLst>
              <a:ext uri="{FF2B5EF4-FFF2-40B4-BE49-F238E27FC236}">
                <a16:creationId xmlns:a16="http://schemas.microsoft.com/office/drawing/2014/main" id="{49999721-3C3F-8746-A29F-F96F9D1CBE39}"/>
              </a:ext>
            </a:extLst>
          </p:cNvPr>
          <p:cNvSpPr txBox="1"/>
          <p:nvPr/>
        </p:nvSpPr>
        <p:spPr>
          <a:xfrm>
            <a:off x="2235613" y="226541"/>
            <a:ext cx="1504757" cy="307777"/>
          </a:xfrm>
          <a:prstGeom prst="rect">
            <a:avLst/>
          </a:prstGeom>
          <a:noFill/>
        </p:spPr>
        <p:txBody>
          <a:bodyPr wrap="square" rtlCol="0">
            <a:spAutoFit/>
          </a:bodyPr>
          <a:lstStyle/>
          <a:p>
            <a:r>
              <a:rPr lang="ja-JP" altLang="en-US" sz="1400" dirty="0">
                <a:latin typeface="HGSｺﾞｼｯｸM" panose="020B0600000000000000" pitchFamily="50" charset="-128"/>
                <a:ea typeface="HGSｺﾞｼｯｸM" panose="020B0600000000000000" pitchFamily="50" charset="-128"/>
              </a:rPr>
              <a:t>立面</a:t>
            </a:r>
            <a:r>
              <a:rPr kumimoji="1" lang="ja-JP" altLang="en-US" sz="1400" dirty="0">
                <a:latin typeface="HGSｺﾞｼｯｸM" panose="020B0600000000000000" pitchFamily="50" charset="-128"/>
                <a:ea typeface="HGSｺﾞｼｯｸM" panose="020B0600000000000000" pitchFamily="50" charset="-128"/>
              </a:rPr>
              <a:t>プラン</a:t>
            </a:r>
          </a:p>
        </p:txBody>
      </p:sp>
    </p:spTree>
    <p:extLst>
      <p:ext uri="{BB962C8B-B14F-4D97-AF65-F5344CB8AC3E}">
        <p14:creationId xmlns:p14="http://schemas.microsoft.com/office/powerpoint/2010/main" val="1487014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画面の領域"/>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2472711" y="1453650"/>
            <a:ext cx="4528182" cy="4497022"/>
          </a:xfrm>
          <a:prstGeom prst="rect">
            <a:avLst/>
          </a:prstGeom>
        </p:spPr>
      </p:pic>
      <p:sp>
        <p:nvSpPr>
          <p:cNvPr id="4" name="正方形/長方形 3"/>
          <p:cNvSpPr/>
          <p:nvPr/>
        </p:nvSpPr>
        <p:spPr>
          <a:xfrm>
            <a:off x="-1" y="6635262"/>
            <a:ext cx="9906001" cy="222738"/>
          </a:xfrm>
          <a:prstGeom prst="rect">
            <a:avLst/>
          </a:prstGeom>
          <a:solidFill>
            <a:srgbClr val="CDA7B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722923"/>
          </a:xfrm>
          <a:prstGeom prst="rect">
            <a:avLst/>
          </a:prstGeom>
          <a:solidFill>
            <a:srgbClr val="CDA7B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吹き出し 12"/>
          <p:cNvSpPr/>
          <p:nvPr/>
        </p:nvSpPr>
        <p:spPr>
          <a:xfrm>
            <a:off x="549210" y="1194247"/>
            <a:ext cx="1731104" cy="796116"/>
          </a:xfrm>
          <a:prstGeom prst="wedgeRoundRectCallout">
            <a:avLst>
              <a:gd name="adj1" fmla="val 111921"/>
              <a:gd name="adj2" fmla="val 134579"/>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14" name="角丸四角形吹き出し 13"/>
          <p:cNvSpPr/>
          <p:nvPr/>
        </p:nvSpPr>
        <p:spPr>
          <a:xfrm>
            <a:off x="549211" y="2950812"/>
            <a:ext cx="1804026" cy="789760"/>
          </a:xfrm>
          <a:prstGeom prst="wedgeRoundRectCallout">
            <a:avLst>
              <a:gd name="adj1" fmla="val 133184"/>
              <a:gd name="adj2" fmla="val 122872"/>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16" name="角丸四角形吹き出し 15"/>
          <p:cNvSpPr/>
          <p:nvPr/>
        </p:nvSpPr>
        <p:spPr>
          <a:xfrm>
            <a:off x="598040" y="5384785"/>
            <a:ext cx="1682274" cy="789760"/>
          </a:xfrm>
          <a:prstGeom prst="wedgeRoundRectCallout">
            <a:avLst>
              <a:gd name="adj1" fmla="val 96563"/>
              <a:gd name="adj2" fmla="val -84586"/>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19" name="角丸四角形吹き出し 18"/>
          <p:cNvSpPr/>
          <p:nvPr/>
        </p:nvSpPr>
        <p:spPr>
          <a:xfrm>
            <a:off x="7552438" y="935832"/>
            <a:ext cx="1578115" cy="789760"/>
          </a:xfrm>
          <a:prstGeom prst="wedgeRoundRectCallout">
            <a:avLst>
              <a:gd name="adj1" fmla="val -204247"/>
              <a:gd name="adj2" fmla="val 121033"/>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21" name="角丸四角形吹き出し 20"/>
          <p:cNvSpPr/>
          <p:nvPr/>
        </p:nvSpPr>
        <p:spPr>
          <a:xfrm>
            <a:off x="7583450" y="3514659"/>
            <a:ext cx="1601996" cy="819531"/>
          </a:xfrm>
          <a:prstGeom prst="wedgeRoundRectCallout">
            <a:avLst>
              <a:gd name="adj1" fmla="val -125571"/>
              <a:gd name="adj2" fmla="val -9265"/>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22" name="テキスト ボックス 21"/>
          <p:cNvSpPr txBox="1"/>
          <p:nvPr/>
        </p:nvSpPr>
        <p:spPr>
          <a:xfrm>
            <a:off x="901382" y="1230037"/>
            <a:ext cx="946725"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子供室</a:t>
            </a:r>
            <a:endParaRPr lang="en-US" altLang="ja-JP" sz="1050" dirty="0">
              <a:latin typeface="HGSｺﾞｼｯｸM" panose="020B0600000000000000" pitchFamily="50" charset="-128"/>
              <a:ea typeface="HGSｺﾞｼｯｸM" panose="020B0600000000000000" pitchFamily="50" charset="-128"/>
            </a:endParaRPr>
          </a:p>
        </p:txBody>
      </p:sp>
      <p:sp>
        <p:nvSpPr>
          <p:cNvPr id="25" name="テキスト ボックス 24"/>
          <p:cNvSpPr txBox="1"/>
          <p:nvPr/>
        </p:nvSpPr>
        <p:spPr>
          <a:xfrm>
            <a:off x="841104" y="5428911"/>
            <a:ext cx="1196145"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ウッドデッキ</a:t>
            </a:r>
            <a:endParaRPr lang="en-US" altLang="ja-JP" sz="1050" dirty="0">
              <a:latin typeface="HGSｺﾞｼｯｸM" panose="020B0600000000000000" pitchFamily="50" charset="-128"/>
              <a:ea typeface="HGSｺﾞｼｯｸM" panose="020B0600000000000000" pitchFamily="50" charset="-128"/>
            </a:endParaRPr>
          </a:p>
        </p:txBody>
      </p:sp>
      <p:sp>
        <p:nvSpPr>
          <p:cNvPr id="26" name="テキスト ボックス 25"/>
          <p:cNvSpPr txBox="1"/>
          <p:nvPr/>
        </p:nvSpPr>
        <p:spPr>
          <a:xfrm>
            <a:off x="725597" y="3011373"/>
            <a:ext cx="1554717"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リビング・ダイニング</a:t>
            </a:r>
            <a:endParaRPr lang="en-US" altLang="ja-JP" sz="1050" dirty="0">
              <a:latin typeface="HGSｺﾞｼｯｸM" panose="020B0600000000000000" pitchFamily="50" charset="-128"/>
              <a:ea typeface="HGSｺﾞｼｯｸM" panose="020B0600000000000000" pitchFamily="50" charset="-128"/>
            </a:endParaRPr>
          </a:p>
        </p:txBody>
      </p:sp>
      <p:sp>
        <p:nvSpPr>
          <p:cNvPr id="27" name="テキスト ボックス 26"/>
          <p:cNvSpPr txBox="1"/>
          <p:nvPr/>
        </p:nvSpPr>
        <p:spPr>
          <a:xfrm>
            <a:off x="7746924" y="3581627"/>
            <a:ext cx="1165093"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洗面脱衣室</a:t>
            </a:r>
            <a:endParaRPr lang="en-US" altLang="ja-JP" sz="1050" dirty="0">
              <a:latin typeface="HGSｺﾞｼｯｸM" panose="020B0600000000000000" pitchFamily="50" charset="-128"/>
              <a:ea typeface="HGSｺﾞｼｯｸM" panose="020B0600000000000000" pitchFamily="50" charset="-128"/>
            </a:endParaRPr>
          </a:p>
        </p:txBody>
      </p:sp>
      <p:sp>
        <p:nvSpPr>
          <p:cNvPr id="28" name="テキスト ボックス 27"/>
          <p:cNvSpPr txBox="1"/>
          <p:nvPr/>
        </p:nvSpPr>
        <p:spPr>
          <a:xfrm>
            <a:off x="7765641" y="979100"/>
            <a:ext cx="1073751"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収納スペース</a:t>
            </a:r>
            <a:endParaRPr lang="en-US" altLang="ja-JP" sz="1050" dirty="0">
              <a:latin typeface="HGSｺﾞｼｯｸM" panose="020B0600000000000000" pitchFamily="50" charset="-128"/>
              <a:ea typeface="HGSｺﾞｼｯｸM" panose="020B0600000000000000" pitchFamily="50" charset="-128"/>
            </a:endParaRPr>
          </a:p>
        </p:txBody>
      </p:sp>
      <p:pic>
        <p:nvPicPr>
          <p:cNvPr id="8" name="図 7" descr="画面の領域"/>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56777" y="5466122"/>
            <a:ext cx="1991003" cy="895475"/>
          </a:xfrm>
          <a:prstGeom prst="rect">
            <a:avLst/>
          </a:prstGeom>
        </p:spPr>
      </p:pic>
      <p:sp>
        <p:nvSpPr>
          <p:cNvPr id="30" name="角丸四角形吹き出し 29"/>
          <p:cNvSpPr/>
          <p:nvPr/>
        </p:nvSpPr>
        <p:spPr>
          <a:xfrm>
            <a:off x="7472800" y="2183474"/>
            <a:ext cx="1765329" cy="789760"/>
          </a:xfrm>
          <a:prstGeom prst="wedgeRoundRectCallout">
            <a:avLst>
              <a:gd name="adj1" fmla="val -170944"/>
              <a:gd name="adj2" fmla="val 88314"/>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31" name="テキスト ボックス 30"/>
          <p:cNvSpPr txBox="1"/>
          <p:nvPr/>
        </p:nvSpPr>
        <p:spPr>
          <a:xfrm>
            <a:off x="7856109" y="2227289"/>
            <a:ext cx="946725"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キッチン</a:t>
            </a:r>
            <a:endParaRPr lang="en-US" altLang="ja-JP" sz="1050" dirty="0">
              <a:latin typeface="HGSｺﾞｼｯｸM" panose="020B0600000000000000" pitchFamily="50" charset="-128"/>
              <a:ea typeface="HGSｺﾞｼｯｸM" panose="020B0600000000000000" pitchFamily="50" charset="-128"/>
            </a:endParaRPr>
          </a:p>
        </p:txBody>
      </p:sp>
      <p:sp>
        <p:nvSpPr>
          <p:cNvPr id="29" name="テキスト ボックス 28"/>
          <p:cNvSpPr txBox="1"/>
          <p:nvPr/>
        </p:nvSpPr>
        <p:spPr>
          <a:xfrm>
            <a:off x="7657611" y="3841862"/>
            <a:ext cx="1549951" cy="461665"/>
          </a:xfrm>
          <a:prstGeom prst="rect">
            <a:avLst/>
          </a:prstGeom>
          <a:noFill/>
        </p:spPr>
        <p:txBody>
          <a:bodyPr wrap="square" rtlCol="0">
            <a:spAutoFit/>
          </a:bodyPr>
          <a:lstStyle/>
          <a:p>
            <a:r>
              <a:rPr lang="ja-JP" altLang="en-US" sz="800" dirty="0">
                <a:latin typeface="HGSｺﾞｼｯｸM" panose="020B0600000000000000" pitchFamily="50" charset="-128"/>
                <a:ea typeface="HGSｺﾞｼｯｸM" panose="020B0600000000000000" pitchFamily="50" charset="-128"/>
              </a:rPr>
              <a:t>キッチンとの家事動線もスムーズで３帖分もある広々とした空間</a:t>
            </a:r>
            <a:endParaRPr kumimoji="1" lang="ja-JP" altLang="en-US" sz="800" dirty="0">
              <a:latin typeface="HGSｺﾞｼｯｸM" panose="020B0600000000000000" pitchFamily="50" charset="-128"/>
              <a:ea typeface="HGSｺﾞｼｯｸM" panose="020B0600000000000000" pitchFamily="50" charset="-128"/>
            </a:endParaRPr>
          </a:p>
        </p:txBody>
      </p:sp>
      <p:sp>
        <p:nvSpPr>
          <p:cNvPr id="32" name="テキスト ボックス 31"/>
          <p:cNvSpPr txBox="1"/>
          <p:nvPr/>
        </p:nvSpPr>
        <p:spPr>
          <a:xfrm>
            <a:off x="700733" y="1450140"/>
            <a:ext cx="1476888" cy="461665"/>
          </a:xfrm>
          <a:prstGeom prst="rect">
            <a:avLst/>
          </a:prstGeom>
          <a:noFill/>
        </p:spPr>
        <p:txBody>
          <a:bodyPr wrap="square" rtlCol="0">
            <a:spAutoFit/>
          </a:bodyPr>
          <a:lstStyle/>
          <a:p>
            <a:r>
              <a:rPr lang="ja-JP" altLang="en-US" sz="800" dirty="0">
                <a:latin typeface="HGSｺﾞｼｯｸM" panose="020B0600000000000000" pitchFamily="50" charset="-128"/>
                <a:ea typeface="HGSｺﾞｼｯｸM" panose="020B0600000000000000" pitchFamily="50" charset="-128"/>
              </a:rPr>
              <a:t>お子様の成長に合わせて</a:t>
            </a:r>
            <a:endParaRPr lang="en-US" altLang="ja-JP" sz="800" dirty="0">
              <a:latin typeface="HGSｺﾞｼｯｸM" panose="020B0600000000000000" pitchFamily="50" charset="-128"/>
              <a:ea typeface="HGSｺﾞｼｯｸM" panose="020B0600000000000000" pitchFamily="50" charset="-128"/>
            </a:endParaRPr>
          </a:p>
          <a:p>
            <a:r>
              <a:rPr lang="ja-JP" altLang="en-US" sz="800" dirty="0">
                <a:latin typeface="HGSｺﾞｼｯｸM" panose="020B0600000000000000" pitchFamily="50" charset="-128"/>
                <a:ea typeface="HGSｺﾞｼｯｸM" panose="020B0600000000000000" pitchFamily="50" charset="-128"/>
              </a:rPr>
              <a:t>フレキシブルに対応できる</a:t>
            </a:r>
            <a:endParaRPr lang="en-US" altLang="ja-JP" sz="800" dirty="0">
              <a:latin typeface="HGSｺﾞｼｯｸM" panose="020B0600000000000000" pitchFamily="50" charset="-128"/>
              <a:ea typeface="HGSｺﾞｼｯｸM" panose="020B0600000000000000" pitchFamily="50" charset="-128"/>
            </a:endParaRPr>
          </a:p>
          <a:p>
            <a:r>
              <a:rPr lang="ja-JP" altLang="en-US" sz="800" dirty="0">
                <a:latin typeface="HGSｺﾞｼｯｸM" panose="020B0600000000000000" pitchFamily="50" charset="-128"/>
                <a:ea typeface="HGSｺﾞｼｯｸM" panose="020B0600000000000000" pitchFamily="50" charset="-128"/>
              </a:rPr>
              <a:t>２間続きの洋室</a:t>
            </a:r>
            <a:endParaRPr lang="en-US" altLang="ja-JP" sz="800" dirty="0">
              <a:latin typeface="HGSｺﾞｼｯｸM" panose="020B0600000000000000" pitchFamily="50" charset="-128"/>
              <a:ea typeface="HGSｺﾞｼｯｸM" panose="020B0600000000000000" pitchFamily="50" charset="-128"/>
            </a:endParaRPr>
          </a:p>
        </p:txBody>
      </p:sp>
      <p:sp>
        <p:nvSpPr>
          <p:cNvPr id="33" name="テキスト ボックス 32"/>
          <p:cNvSpPr txBox="1"/>
          <p:nvPr/>
        </p:nvSpPr>
        <p:spPr>
          <a:xfrm>
            <a:off x="7500679" y="2439220"/>
            <a:ext cx="1709571" cy="584775"/>
          </a:xfrm>
          <a:prstGeom prst="rect">
            <a:avLst/>
          </a:prstGeom>
          <a:noFill/>
        </p:spPr>
        <p:txBody>
          <a:bodyPr wrap="square" rtlCol="0">
            <a:spAutoFit/>
          </a:bodyPr>
          <a:lstStyle/>
          <a:p>
            <a:r>
              <a:rPr lang="ja-JP" altLang="en-US" sz="800" dirty="0">
                <a:latin typeface="HGSｺﾞｼｯｸM" panose="020B0600000000000000" pitchFamily="50" charset="-128"/>
                <a:ea typeface="HGSｺﾞｼｯｸM" panose="020B0600000000000000" pitchFamily="50" charset="-128"/>
              </a:rPr>
              <a:t>回遊型の動線で使い勝手がよく</a:t>
            </a:r>
            <a:endParaRPr lang="en-US" altLang="ja-JP" sz="800" dirty="0">
              <a:latin typeface="HGSｺﾞｼｯｸM" panose="020B0600000000000000" pitchFamily="50" charset="-128"/>
              <a:ea typeface="HGSｺﾞｼｯｸM" panose="020B0600000000000000" pitchFamily="50" charset="-128"/>
            </a:endParaRPr>
          </a:p>
          <a:p>
            <a:r>
              <a:rPr lang="ja-JP" altLang="en-US" sz="800" dirty="0">
                <a:latin typeface="HGSｺﾞｼｯｸM" panose="020B0600000000000000" pitchFamily="50" charset="-128"/>
                <a:ea typeface="HGSｺﾞｼｯｸM" panose="020B0600000000000000" pitchFamily="50" charset="-128"/>
              </a:rPr>
              <a:t>リビングとダイニングも見渡せる開放的なキッチン</a:t>
            </a:r>
            <a:endParaRPr lang="en-US" altLang="ja-JP" sz="800" dirty="0">
              <a:latin typeface="HGSｺﾞｼｯｸM" panose="020B0600000000000000" pitchFamily="50" charset="-128"/>
              <a:ea typeface="HGSｺﾞｼｯｸM" panose="020B0600000000000000" pitchFamily="50" charset="-128"/>
            </a:endParaRPr>
          </a:p>
          <a:p>
            <a:endParaRPr lang="en-US" altLang="ja-JP" sz="800" dirty="0">
              <a:latin typeface="HGSｺﾞｼｯｸM" panose="020B0600000000000000" pitchFamily="50" charset="-128"/>
              <a:ea typeface="HGSｺﾞｼｯｸM" panose="020B0600000000000000" pitchFamily="50" charset="-128"/>
            </a:endParaRPr>
          </a:p>
        </p:txBody>
      </p:sp>
      <p:sp>
        <p:nvSpPr>
          <p:cNvPr id="34" name="テキスト ボックス 33"/>
          <p:cNvSpPr txBox="1"/>
          <p:nvPr/>
        </p:nvSpPr>
        <p:spPr>
          <a:xfrm>
            <a:off x="636253" y="5683026"/>
            <a:ext cx="1667617" cy="461665"/>
          </a:xfrm>
          <a:prstGeom prst="rect">
            <a:avLst/>
          </a:prstGeom>
          <a:noFill/>
        </p:spPr>
        <p:txBody>
          <a:bodyPr wrap="square" rtlCol="0">
            <a:spAutoFit/>
          </a:bodyPr>
          <a:lstStyle/>
          <a:p>
            <a:r>
              <a:rPr kumimoji="1" lang="ja-JP" altLang="en-US" sz="800" dirty="0">
                <a:latin typeface="HGSｺﾞｼｯｸM" panose="020B0600000000000000" pitchFamily="50" charset="-128"/>
                <a:ea typeface="HGSｺﾞｼｯｸM" panose="020B0600000000000000" pitchFamily="50" charset="-128"/>
              </a:rPr>
              <a:t>洗面所から行き来も出来て</a:t>
            </a:r>
            <a:endParaRPr kumimoji="1" lang="en-US" altLang="ja-JP" sz="800" dirty="0">
              <a:latin typeface="HGSｺﾞｼｯｸM" panose="020B0600000000000000" pitchFamily="50" charset="-128"/>
              <a:ea typeface="HGSｺﾞｼｯｸM" panose="020B0600000000000000" pitchFamily="50" charset="-128"/>
            </a:endParaRPr>
          </a:p>
          <a:p>
            <a:r>
              <a:rPr kumimoji="1" lang="ja-JP" altLang="en-US" sz="800" dirty="0">
                <a:latin typeface="HGSｺﾞｼｯｸM" panose="020B0600000000000000" pitchFamily="50" charset="-128"/>
                <a:ea typeface="HGSｺﾞｼｯｸM" panose="020B0600000000000000" pitchFamily="50" charset="-128"/>
              </a:rPr>
              <a:t>物干しスペースとしても使え</a:t>
            </a:r>
            <a:r>
              <a:rPr lang="ja-JP" altLang="en-US" sz="800" dirty="0">
                <a:latin typeface="HGSｺﾞｼｯｸM" panose="020B0600000000000000" pitchFamily="50" charset="-128"/>
                <a:ea typeface="HGSｺﾞｼｯｸM" panose="020B0600000000000000" pitchFamily="50" charset="-128"/>
              </a:rPr>
              <a:t>てとても便利です</a:t>
            </a:r>
            <a:endParaRPr kumimoji="1" lang="ja-JP" altLang="en-US" sz="800" dirty="0">
              <a:latin typeface="HGSｺﾞｼｯｸM" panose="020B0600000000000000" pitchFamily="50" charset="-128"/>
              <a:ea typeface="HGSｺﾞｼｯｸM" panose="020B0600000000000000" pitchFamily="50" charset="-128"/>
            </a:endParaRPr>
          </a:p>
        </p:txBody>
      </p:sp>
      <p:sp>
        <p:nvSpPr>
          <p:cNvPr id="35" name="テキスト ボックス 34"/>
          <p:cNvSpPr txBox="1"/>
          <p:nvPr/>
        </p:nvSpPr>
        <p:spPr>
          <a:xfrm>
            <a:off x="7570054" y="1283921"/>
            <a:ext cx="1570819" cy="338554"/>
          </a:xfrm>
          <a:prstGeom prst="rect">
            <a:avLst/>
          </a:prstGeom>
          <a:noFill/>
        </p:spPr>
        <p:txBody>
          <a:bodyPr wrap="square" rtlCol="0">
            <a:spAutoFit/>
          </a:bodyPr>
          <a:lstStyle/>
          <a:p>
            <a:r>
              <a:rPr lang="ja-JP" altLang="en-US" sz="800" dirty="0">
                <a:latin typeface="HGSｺﾞｼｯｸM" panose="020B0600000000000000" pitchFamily="50" charset="-128"/>
                <a:ea typeface="HGSｺﾞｼｯｸM" panose="020B0600000000000000" pitchFamily="50" charset="-128"/>
              </a:rPr>
              <a:t>使い勝手にこだわって各所に</a:t>
            </a:r>
            <a:endParaRPr lang="en-US" altLang="ja-JP" sz="800" dirty="0">
              <a:latin typeface="HGSｺﾞｼｯｸM" panose="020B0600000000000000" pitchFamily="50" charset="-128"/>
              <a:ea typeface="HGSｺﾞｼｯｸM" panose="020B0600000000000000" pitchFamily="50" charset="-128"/>
            </a:endParaRPr>
          </a:p>
          <a:p>
            <a:r>
              <a:rPr lang="ja-JP" altLang="en-US" sz="800" dirty="0">
                <a:latin typeface="HGSｺﾞｼｯｸM" panose="020B0600000000000000" pitchFamily="50" charset="-128"/>
                <a:ea typeface="HGSｺﾞｼｯｸM" panose="020B0600000000000000" pitchFamily="50" charset="-128"/>
              </a:rPr>
              <a:t>収納スペースをつくりました</a:t>
            </a:r>
            <a:endParaRPr lang="en-US" altLang="ja-JP" sz="800" dirty="0">
              <a:latin typeface="HGSｺﾞｼｯｸM" panose="020B0600000000000000" pitchFamily="50" charset="-128"/>
              <a:ea typeface="HGSｺﾞｼｯｸM" panose="020B0600000000000000" pitchFamily="50" charset="-128"/>
            </a:endParaRPr>
          </a:p>
        </p:txBody>
      </p:sp>
      <p:sp>
        <p:nvSpPr>
          <p:cNvPr id="36" name="テキスト ボックス 35"/>
          <p:cNvSpPr txBox="1"/>
          <p:nvPr/>
        </p:nvSpPr>
        <p:spPr>
          <a:xfrm>
            <a:off x="628471" y="3228594"/>
            <a:ext cx="1713240" cy="461665"/>
          </a:xfrm>
          <a:prstGeom prst="rect">
            <a:avLst/>
          </a:prstGeom>
          <a:noFill/>
        </p:spPr>
        <p:txBody>
          <a:bodyPr wrap="square" rtlCol="0">
            <a:spAutoFit/>
          </a:bodyPr>
          <a:lstStyle/>
          <a:p>
            <a:r>
              <a:rPr kumimoji="1" lang="ja-JP" altLang="en-US" sz="800" dirty="0">
                <a:latin typeface="HGSｺﾞｼｯｸM" panose="020B0600000000000000" pitchFamily="50" charset="-128"/>
                <a:ea typeface="HGSｺﾞｼｯｸM" panose="020B0600000000000000" pitchFamily="50" charset="-128"/>
              </a:rPr>
              <a:t>ご家族がのんびりとくつろげる</a:t>
            </a:r>
            <a:endParaRPr kumimoji="1" lang="en-US" altLang="ja-JP" sz="800" dirty="0">
              <a:latin typeface="HGSｺﾞｼｯｸM" panose="020B0600000000000000" pitchFamily="50" charset="-128"/>
              <a:ea typeface="HGSｺﾞｼｯｸM" panose="020B0600000000000000" pitchFamily="50" charset="-128"/>
            </a:endParaRPr>
          </a:p>
          <a:p>
            <a:r>
              <a:rPr kumimoji="1" lang="ja-JP" altLang="en-US" sz="800" dirty="0">
                <a:latin typeface="HGSｺﾞｼｯｸM" panose="020B0600000000000000" pitchFamily="50" charset="-128"/>
                <a:ea typeface="HGSｺﾞｼｯｸM" panose="020B0600000000000000" pitchFamily="50" charset="-128"/>
              </a:rPr>
              <a:t>明るい日差しが差し込む広々と</a:t>
            </a:r>
            <a:endParaRPr kumimoji="1" lang="en-US" altLang="ja-JP" sz="800" dirty="0">
              <a:latin typeface="HGSｺﾞｼｯｸM" panose="020B0600000000000000" pitchFamily="50" charset="-128"/>
              <a:ea typeface="HGSｺﾞｼｯｸM" panose="020B0600000000000000" pitchFamily="50" charset="-128"/>
            </a:endParaRPr>
          </a:p>
          <a:p>
            <a:r>
              <a:rPr kumimoji="1" lang="ja-JP" altLang="en-US" sz="800" dirty="0">
                <a:latin typeface="HGSｺﾞｼｯｸM" panose="020B0600000000000000" pitchFamily="50" charset="-128"/>
                <a:ea typeface="HGSｺﾞｼｯｸM" panose="020B0600000000000000" pitchFamily="50" charset="-128"/>
              </a:rPr>
              <a:t>した空間</a:t>
            </a:r>
          </a:p>
        </p:txBody>
      </p:sp>
      <p:pic>
        <p:nvPicPr>
          <p:cNvPr id="37" name="図 36">
            <a:extLst>
              <a:ext uri="{FF2B5EF4-FFF2-40B4-BE49-F238E27FC236}">
                <a16:creationId xmlns:a16="http://schemas.microsoft.com/office/drawing/2014/main" id="{8BD7E66A-7942-9C44-B7FB-96B3E87CD474}"/>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8698345" y="120781"/>
            <a:ext cx="1075453" cy="519299"/>
          </a:xfrm>
          <a:prstGeom prst="rect">
            <a:avLst/>
          </a:prstGeom>
        </p:spPr>
      </p:pic>
      <p:sp>
        <p:nvSpPr>
          <p:cNvPr id="38" name="テキスト ボックス 37">
            <a:extLst>
              <a:ext uri="{FF2B5EF4-FFF2-40B4-BE49-F238E27FC236}">
                <a16:creationId xmlns:a16="http://schemas.microsoft.com/office/drawing/2014/main" id="{755A3386-C217-0440-A895-6A6444B06375}"/>
              </a:ext>
            </a:extLst>
          </p:cNvPr>
          <p:cNvSpPr txBox="1"/>
          <p:nvPr/>
        </p:nvSpPr>
        <p:spPr>
          <a:xfrm>
            <a:off x="616946" y="114357"/>
            <a:ext cx="1753722" cy="461665"/>
          </a:xfrm>
          <a:prstGeom prst="rect">
            <a:avLst/>
          </a:prstGeom>
          <a:noFill/>
        </p:spPr>
        <p:txBody>
          <a:bodyPr wrap="square" rtlCol="0">
            <a:spAutoFit/>
          </a:bodyPr>
          <a:lstStyle/>
          <a:p>
            <a:r>
              <a:rPr lang="en-US" altLang="ja-JP" sz="2400" dirty="0">
                <a:latin typeface="Verdana" panose="020B0604030504040204" pitchFamily="34" charset="0"/>
                <a:ea typeface="Verdana" panose="020B0604030504040204" pitchFamily="34" charset="0"/>
                <a:cs typeface="Verdana" panose="020B0604030504040204" pitchFamily="34" charset="0"/>
              </a:rPr>
              <a:t>Floor</a:t>
            </a:r>
            <a:r>
              <a:rPr lang="ja-JP" altLang="en-US" sz="2400" dirty="0">
                <a:latin typeface="Verdana" panose="020B0604030504040204" pitchFamily="34" charset="0"/>
                <a:ea typeface="Verdana" panose="020B0604030504040204" pitchFamily="34" charset="0"/>
                <a:cs typeface="Verdana" panose="020B0604030504040204" pitchFamily="34" charset="0"/>
              </a:rPr>
              <a:t> </a:t>
            </a:r>
            <a:r>
              <a:rPr lang="en-US" altLang="ja-JP" sz="2400" dirty="0">
                <a:latin typeface="Verdana" panose="020B0604030504040204" pitchFamily="34" charset="0"/>
                <a:ea typeface="Verdana" panose="020B0604030504040204" pitchFamily="34" charset="0"/>
                <a:cs typeface="Verdana" panose="020B0604030504040204" pitchFamily="34" charset="0"/>
              </a:rPr>
              <a:t>Plan</a:t>
            </a:r>
          </a:p>
        </p:txBody>
      </p:sp>
      <p:sp>
        <p:nvSpPr>
          <p:cNvPr id="39" name="テキスト ボックス 38">
            <a:extLst>
              <a:ext uri="{FF2B5EF4-FFF2-40B4-BE49-F238E27FC236}">
                <a16:creationId xmlns:a16="http://schemas.microsoft.com/office/drawing/2014/main" id="{B3864FB6-284E-1B4B-84DA-D66C44D1AF26}"/>
              </a:ext>
            </a:extLst>
          </p:cNvPr>
          <p:cNvSpPr txBox="1"/>
          <p:nvPr/>
        </p:nvSpPr>
        <p:spPr>
          <a:xfrm>
            <a:off x="2401791" y="226541"/>
            <a:ext cx="1504757" cy="307777"/>
          </a:xfrm>
          <a:prstGeom prst="rect">
            <a:avLst/>
          </a:prstGeom>
          <a:noFill/>
        </p:spPr>
        <p:txBody>
          <a:bodyPr wrap="square" rtlCol="0">
            <a:spAutoFit/>
          </a:bodyPr>
          <a:lstStyle/>
          <a:p>
            <a:r>
              <a:rPr kumimoji="1" lang="ja-JP" altLang="en-US" sz="1400" dirty="0">
                <a:latin typeface="HGSｺﾞｼｯｸM" panose="020B0600000000000000" pitchFamily="50" charset="-128"/>
                <a:ea typeface="HGSｺﾞｼｯｸM" panose="020B0600000000000000" pitchFamily="50" charset="-128"/>
              </a:rPr>
              <a:t>間取プラン</a:t>
            </a:r>
          </a:p>
        </p:txBody>
      </p:sp>
    </p:spTree>
    <p:extLst>
      <p:ext uri="{BB962C8B-B14F-4D97-AF65-F5344CB8AC3E}">
        <p14:creationId xmlns:p14="http://schemas.microsoft.com/office/powerpoint/2010/main" val="29694988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 y="6635262"/>
            <a:ext cx="9906001" cy="222738"/>
          </a:xfrm>
          <a:prstGeom prst="rect">
            <a:avLst/>
          </a:prstGeom>
          <a:solidFill>
            <a:srgbClr val="CDA7B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722923"/>
          </a:xfrm>
          <a:prstGeom prst="rect">
            <a:avLst/>
          </a:prstGeom>
          <a:solidFill>
            <a:srgbClr val="CDA7B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 name="直線コネクタ 2"/>
          <p:cNvCxnSpPr/>
          <p:nvPr/>
        </p:nvCxnSpPr>
        <p:spPr>
          <a:xfrm>
            <a:off x="650644" y="1981920"/>
            <a:ext cx="8662223" cy="1"/>
          </a:xfrm>
          <a:prstGeom prst="line">
            <a:avLst/>
          </a:prstGeom>
          <a:ln w="19050">
            <a:solidFill>
              <a:srgbClr val="586570"/>
            </a:solidFill>
            <a:prstDash val="sysDot"/>
          </a:ln>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4673084" y="1029256"/>
            <a:ext cx="4881198" cy="646331"/>
          </a:xfrm>
          <a:prstGeom prst="rect">
            <a:avLst/>
          </a:prstGeom>
          <a:noFill/>
        </p:spPr>
        <p:txBody>
          <a:bodyPr wrap="square" rtlCol="0">
            <a:spAutoFit/>
          </a:bodyPr>
          <a:lstStyle/>
          <a:p>
            <a:r>
              <a:rPr lang="ja-JP" altLang="en-US" sz="1200">
                <a:latin typeface="HGSｺﾞｼｯｸM" panose="020B0600000000000000" pitchFamily="50" charset="-128"/>
                <a:ea typeface="HGSｺﾞｼｯｸM" panose="020B0600000000000000" pitchFamily="50" charset="-128"/>
              </a:rPr>
              <a:t>シンプルですっきりとしたインテリア。</a:t>
            </a:r>
          </a:p>
          <a:p>
            <a:r>
              <a:rPr lang="ja-JP" altLang="en-US" sz="1200">
                <a:latin typeface="HGSｺﾞｼｯｸM" panose="020B0600000000000000" pitchFamily="50" charset="-128"/>
                <a:ea typeface="HGSｺﾞｼｯｸM" panose="020B0600000000000000" pitchFamily="50" charset="-128"/>
              </a:rPr>
              <a:t>心地よい木の質感の家具で、統一感のある、</a:t>
            </a:r>
          </a:p>
          <a:p>
            <a:r>
              <a:rPr lang="ja-JP" altLang="en-US" sz="1200">
                <a:latin typeface="HGSｺﾞｼｯｸM" panose="020B0600000000000000" pitchFamily="50" charset="-128"/>
                <a:ea typeface="HGSｺﾞｼｯｸM" panose="020B0600000000000000" pitchFamily="50" charset="-128"/>
              </a:rPr>
              <a:t>あたたかみのある空間へ。</a:t>
            </a:r>
            <a:endParaRPr lang="en-US" altLang="ja-JP" sz="1200" dirty="0">
              <a:latin typeface="HGSｺﾞｼｯｸM" panose="020B0600000000000000" pitchFamily="50" charset="-128"/>
              <a:ea typeface="HGSｺﾞｼｯｸM" panose="020B0600000000000000" pitchFamily="50" charset="-128"/>
            </a:endParaRPr>
          </a:p>
        </p:txBody>
      </p:sp>
      <p:sp>
        <p:nvSpPr>
          <p:cNvPr id="17" name="テキスト ボックス 16"/>
          <p:cNvSpPr txBox="1"/>
          <p:nvPr/>
        </p:nvSpPr>
        <p:spPr>
          <a:xfrm>
            <a:off x="616945" y="976661"/>
            <a:ext cx="3623282" cy="830997"/>
          </a:xfrm>
          <a:prstGeom prst="rect">
            <a:avLst/>
          </a:prstGeom>
          <a:noFill/>
        </p:spPr>
        <p:txBody>
          <a:bodyPr wrap="square" rtlCol="0">
            <a:spAutoFit/>
          </a:bodyPr>
          <a:lstStyle/>
          <a:p>
            <a:pPr algn="ctr"/>
            <a:r>
              <a:rPr lang="ja-JP" altLang="en-US" sz="2400" b="1" dirty="0">
                <a:latin typeface="Verdana" panose="020B0604030504040204" pitchFamily="34" charset="0"/>
                <a:ea typeface="Verdana" panose="020B0604030504040204" pitchFamily="34" charset="0"/>
                <a:cs typeface="Verdana" panose="020B0604030504040204" pitchFamily="34" charset="0"/>
              </a:rPr>
              <a:t>コンパクトでありながら開放的な平屋</a:t>
            </a:r>
            <a:endParaRPr lang="en-US" altLang="ja-JP" sz="2400" b="1" dirty="0">
              <a:latin typeface="Verdana" panose="020B0604030504040204" pitchFamily="34" charset="0"/>
              <a:ea typeface="Verdana" panose="020B0604030504040204" pitchFamily="34" charset="0"/>
              <a:cs typeface="Verdana" panose="020B0604030504040204" pitchFamily="34" charset="0"/>
            </a:endParaRPr>
          </a:p>
        </p:txBody>
      </p:sp>
      <p:pic>
        <p:nvPicPr>
          <p:cNvPr id="2" name="図 1" descr="画面の領域"/>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44024" y="2540834"/>
            <a:ext cx="3269149" cy="3009693"/>
          </a:xfrm>
          <a:prstGeom prst="rect">
            <a:avLst/>
          </a:prstGeom>
        </p:spPr>
      </p:pic>
      <p:pic>
        <p:nvPicPr>
          <p:cNvPr id="5" name="図 4" descr="画面の領域"/>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360541" y="2121117"/>
            <a:ext cx="4640569" cy="2037846"/>
          </a:xfrm>
          <a:prstGeom prst="rect">
            <a:avLst/>
          </a:prstGeom>
        </p:spPr>
      </p:pic>
      <p:pic>
        <p:nvPicPr>
          <p:cNvPr id="10" name="図 9" descr="画面の領域"/>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360541" y="4254681"/>
            <a:ext cx="4690533" cy="2015464"/>
          </a:xfrm>
          <a:prstGeom prst="rect">
            <a:avLst/>
          </a:prstGeom>
        </p:spPr>
      </p:pic>
      <p:pic>
        <p:nvPicPr>
          <p:cNvPr id="18" name="図 17" descr="画面の領域"/>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13683" y="6336006"/>
            <a:ext cx="1879151" cy="220596"/>
          </a:xfrm>
          <a:prstGeom prst="rect">
            <a:avLst/>
          </a:prstGeom>
        </p:spPr>
      </p:pic>
      <p:pic>
        <p:nvPicPr>
          <p:cNvPr id="19" name="図 18">
            <a:extLst>
              <a:ext uri="{FF2B5EF4-FFF2-40B4-BE49-F238E27FC236}">
                <a16:creationId xmlns:a16="http://schemas.microsoft.com/office/drawing/2014/main" id="{266EA3B7-A3B8-334A-A528-1C3EABFB0115}"/>
              </a:ext>
            </a:extLst>
          </p:cNvPr>
          <p:cNvPicPr>
            <a:picLocks noChangeAspect="1"/>
          </p:cNvPicPr>
          <p:nvPr/>
        </p:nvPicPr>
        <p:blipFill>
          <a:blip r:embed="rId6" cstate="print">
            <a:extLst>
              <a:ext uri="{28A0092B-C50C-407E-A947-70E740481C1C}">
                <a14:useLocalDpi xmlns:a14="http://schemas.microsoft.com/office/drawing/2010/main"/>
              </a:ext>
            </a:extLst>
          </a:blip>
          <a:srcRect/>
          <a:stretch/>
        </p:blipFill>
        <p:spPr>
          <a:xfrm>
            <a:off x="8698345" y="120781"/>
            <a:ext cx="1075453" cy="519299"/>
          </a:xfrm>
          <a:prstGeom prst="rect">
            <a:avLst/>
          </a:prstGeom>
        </p:spPr>
      </p:pic>
      <p:sp>
        <p:nvSpPr>
          <p:cNvPr id="20" name="テキスト ボックス 19">
            <a:extLst>
              <a:ext uri="{FF2B5EF4-FFF2-40B4-BE49-F238E27FC236}">
                <a16:creationId xmlns:a16="http://schemas.microsoft.com/office/drawing/2014/main" id="{0F796F46-BCDD-DF48-A1F0-0BE18CF246B1}"/>
              </a:ext>
            </a:extLst>
          </p:cNvPr>
          <p:cNvSpPr txBox="1"/>
          <p:nvPr/>
        </p:nvSpPr>
        <p:spPr>
          <a:xfrm>
            <a:off x="616945" y="114357"/>
            <a:ext cx="3272009" cy="461665"/>
          </a:xfrm>
          <a:prstGeom prst="rect">
            <a:avLst/>
          </a:prstGeom>
          <a:noFill/>
        </p:spPr>
        <p:txBody>
          <a:bodyPr wrap="square" rtlCol="0">
            <a:spAutoFit/>
          </a:bodyPr>
          <a:lstStyle/>
          <a:p>
            <a:r>
              <a:rPr lang="en-US" altLang="ja-JP" sz="2400" dirty="0">
                <a:latin typeface="Verdana" panose="020B0604030504040204" pitchFamily="34" charset="0"/>
                <a:ea typeface="Verdana" panose="020B0604030504040204" pitchFamily="34" charset="0"/>
                <a:cs typeface="Verdana" panose="020B0604030504040204" pitchFamily="34" charset="0"/>
              </a:rPr>
              <a:t>Interior Plan</a:t>
            </a:r>
          </a:p>
        </p:txBody>
      </p:sp>
      <p:sp>
        <p:nvSpPr>
          <p:cNvPr id="21" name="テキスト ボックス 20">
            <a:extLst>
              <a:ext uri="{FF2B5EF4-FFF2-40B4-BE49-F238E27FC236}">
                <a16:creationId xmlns:a16="http://schemas.microsoft.com/office/drawing/2014/main" id="{0CB72474-866C-9943-B07E-6FF3A662FCF5}"/>
              </a:ext>
            </a:extLst>
          </p:cNvPr>
          <p:cNvSpPr txBox="1"/>
          <p:nvPr/>
        </p:nvSpPr>
        <p:spPr>
          <a:xfrm>
            <a:off x="2771436" y="229774"/>
            <a:ext cx="1688163" cy="307777"/>
          </a:xfrm>
          <a:prstGeom prst="rect">
            <a:avLst/>
          </a:prstGeom>
          <a:noFill/>
        </p:spPr>
        <p:txBody>
          <a:bodyPr wrap="square" rtlCol="0">
            <a:spAutoFit/>
          </a:bodyPr>
          <a:lstStyle/>
          <a:p>
            <a:r>
              <a:rPr lang="ja-JP" altLang="en-US" sz="1400" dirty="0">
                <a:latin typeface="HGSｺﾞｼｯｸM" panose="020B0600000000000000" pitchFamily="50" charset="-128"/>
                <a:ea typeface="HGSｺﾞｼｯｸM" panose="020B0600000000000000" pitchFamily="50" charset="-128"/>
              </a:rPr>
              <a:t>インテリアプラン</a:t>
            </a:r>
            <a:endParaRPr kumimoji="1" lang="ja-JP" altLang="en-US" sz="1400" dirty="0">
              <a:latin typeface="HGSｺﾞｼｯｸM" panose="020B0600000000000000" pitchFamily="50" charset="-128"/>
              <a:ea typeface="HGSｺﾞｼｯｸM" panose="020B0600000000000000" pitchFamily="50" charset="-128"/>
            </a:endParaRPr>
          </a:p>
        </p:txBody>
      </p:sp>
    </p:spTree>
    <p:extLst>
      <p:ext uri="{BB962C8B-B14F-4D97-AF65-F5344CB8AC3E}">
        <p14:creationId xmlns:p14="http://schemas.microsoft.com/office/powerpoint/2010/main" val="40394881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 y="6635262"/>
            <a:ext cx="9906001" cy="222738"/>
          </a:xfrm>
          <a:prstGeom prst="rect">
            <a:avLst/>
          </a:prstGeom>
          <a:solidFill>
            <a:srgbClr val="BCDAC1">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213429"/>
          </a:xfrm>
          <a:prstGeom prst="rect">
            <a:avLst/>
          </a:prstGeom>
          <a:solidFill>
            <a:srgbClr val="BCDAC1">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3123665" y="951381"/>
            <a:ext cx="3658667" cy="1138773"/>
          </a:xfrm>
          <a:prstGeom prst="rect">
            <a:avLst/>
          </a:prstGeom>
          <a:noFill/>
        </p:spPr>
        <p:txBody>
          <a:bodyPr wrap="square" rtlCol="0">
            <a:spAutoFit/>
          </a:bodyPr>
          <a:lstStyle/>
          <a:p>
            <a:pPr algn="ctr"/>
            <a:r>
              <a:rPr kumimoji="1" lang="en-US" altLang="ja-JP" sz="4000" b="1" dirty="0">
                <a:latin typeface="Verdana" panose="020B0604030504040204" pitchFamily="34" charset="0"/>
                <a:ea typeface="Verdana" panose="020B0604030504040204" pitchFamily="34" charset="0"/>
                <a:cs typeface="Verdana" panose="020B0604030504040204" pitchFamily="34" charset="0"/>
              </a:rPr>
              <a:t>Patio style </a:t>
            </a:r>
          </a:p>
          <a:p>
            <a:pPr algn="ctr"/>
            <a:r>
              <a:rPr lang="en-US" altLang="ja-JP" sz="2800" dirty="0">
                <a:latin typeface="Verdana" panose="020B0604030504040204" pitchFamily="34" charset="0"/>
                <a:ea typeface="Verdana" panose="020B0604030504040204" pitchFamily="34" charset="0"/>
                <a:cs typeface="Verdana" panose="020B0604030504040204" pitchFamily="34" charset="0"/>
              </a:rPr>
              <a:t>STYLE BOOK</a:t>
            </a:r>
            <a:endParaRPr kumimoji="1" lang="ja-JP" altLang="en-US" sz="2800" dirty="0">
              <a:latin typeface="Verdana" panose="020B0604030504040204" pitchFamily="34" charset="0"/>
              <a:cs typeface="Verdana" panose="020B0604030504040204" pitchFamily="34" charset="0"/>
            </a:endParaRPr>
          </a:p>
        </p:txBody>
      </p:sp>
      <p:pic>
        <p:nvPicPr>
          <p:cNvPr id="2" name="図 1" descr="画面の領域"/>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345068" y="2565533"/>
            <a:ext cx="3215860" cy="2506231"/>
          </a:xfrm>
          <a:prstGeom prst="rect">
            <a:avLst/>
          </a:prstGeom>
        </p:spPr>
      </p:pic>
      <p:pic>
        <p:nvPicPr>
          <p:cNvPr id="7" name="図 6">
            <a:extLst>
              <a:ext uri="{FF2B5EF4-FFF2-40B4-BE49-F238E27FC236}">
                <a16:creationId xmlns:a16="http://schemas.microsoft.com/office/drawing/2014/main" id="{A12A81EB-6FD1-904D-803C-5E037236397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827073" y="5448401"/>
            <a:ext cx="2339772" cy="432349"/>
          </a:xfrm>
          <a:prstGeom prst="rect">
            <a:avLst/>
          </a:prstGeom>
        </p:spPr>
      </p:pic>
    </p:spTree>
    <p:extLst>
      <p:ext uri="{BB962C8B-B14F-4D97-AF65-F5344CB8AC3E}">
        <p14:creationId xmlns:p14="http://schemas.microsoft.com/office/powerpoint/2010/main" val="25565566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 y="6635262"/>
            <a:ext cx="9906001" cy="222738"/>
          </a:xfrm>
          <a:prstGeom prst="rect">
            <a:avLst/>
          </a:prstGeom>
          <a:solidFill>
            <a:srgbClr val="EAD7CC">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722923"/>
          </a:xfrm>
          <a:prstGeom prst="rect">
            <a:avLst/>
          </a:prstGeom>
          <a:solidFill>
            <a:srgbClr val="EAD7CC">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8698345" y="120781"/>
            <a:ext cx="1075453" cy="519299"/>
          </a:xfrm>
          <a:prstGeom prst="rect">
            <a:avLst/>
          </a:prstGeom>
        </p:spPr>
      </p:pic>
      <p:sp>
        <p:nvSpPr>
          <p:cNvPr id="9" name="テキスト ボックス 8"/>
          <p:cNvSpPr txBox="1"/>
          <p:nvPr/>
        </p:nvSpPr>
        <p:spPr>
          <a:xfrm>
            <a:off x="748158" y="1334262"/>
            <a:ext cx="3658667" cy="707886"/>
          </a:xfrm>
          <a:prstGeom prst="rect">
            <a:avLst/>
          </a:prstGeom>
          <a:noFill/>
        </p:spPr>
        <p:txBody>
          <a:bodyPr wrap="square" rtlCol="0">
            <a:spAutoFit/>
          </a:bodyPr>
          <a:lstStyle/>
          <a:p>
            <a:pPr algn="ctr"/>
            <a:r>
              <a:rPr kumimoji="1" lang="en-US" altLang="ja-JP" sz="4000" b="1" dirty="0">
                <a:latin typeface="Verdana" panose="020B0604030504040204" pitchFamily="34" charset="0"/>
                <a:ea typeface="Verdana" panose="020B0604030504040204" pitchFamily="34" charset="0"/>
                <a:cs typeface="Verdana" panose="020B0604030504040204" pitchFamily="34" charset="0"/>
              </a:rPr>
              <a:t>Cafe style </a:t>
            </a:r>
          </a:p>
        </p:txBody>
      </p:sp>
      <p:cxnSp>
        <p:nvCxnSpPr>
          <p:cNvPr id="3" name="直線コネクタ 2"/>
          <p:cNvCxnSpPr/>
          <p:nvPr/>
        </p:nvCxnSpPr>
        <p:spPr>
          <a:xfrm>
            <a:off x="616945" y="2728183"/>
            <a:ext cx="8662223" cy="1"/>
          </a:xfrm>
          <a:prstGeom prst="line">
            <a:avLst/>
          </a:prstGeom>
          <a:ln w="19050">
            <a:solidFill>
              <a:srgbClr val="586570"/>
            </a:solidFill>
            <a:prstDash val="sysDot"/>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711751" y="2072003"/>
            <a:ext cx="1927951" cy="369332"/>
          </a:xfrm>
          <a:prstGeom prst="rect">
            <a:avLst/>
          </a:prstGeom>
          <a:noFill/>
        </p:spPr>
        <p:txBody>
          <a:bodyPr wrap="square" rtlCol="0">
            <a:spAutoFit/>
          </a:bodyPr>
          <a:lstStyle/>
          <a:p>
            <a:r>
              <a:rPr kumimoji="1" lang="ja-JP" altLang="en-US" dirty="0">
                <a:latin typeface="HGSｺﾞｼｯｸM" panose="020B0600000000000000" pitchFamily="50" charset="-128"/>
                <a:ea typeface="HGSｺﾞｼｯｸM" panose="020B0600000000000000" pitchFamily="50" charset="-128"/>
              </a:rPr>
              <a:t>カフェスタイル</a:t>
            </a:r>
          </a:p>
        </p:txBody>
      </p:sp>
      <p:sp>
        <p:nvSpPr>
          <p:cNvPr id="16" name="テキスト ボックス 15"/>
          <p:cNvSpPr txBox="1"/>
          <p:nvPr/>
        </p:nvSpPr>
        <p:spPr>
          <a:xfrm>
            <a:off x="4685927" y="1125388"/>
            <a:ext cx="4593241" cy="1200329"/>
          </a:xfrm>
          <a:prstGeom prst="rect">
            <a:avLst/>
          </a:prstGeom>
          <a:noFill/>
        </p:spPr>
        <p:txBody>
          <a:bodyPr wrap="square" rtlCol="0">
            <a:spAutoFit/>
          </a:bodyPr>
          <a:lstStyle/>
          <a:p>
            <a:r>
              <a:rPr lang="ja-JP" altLang="en-US" sz="1200" dirty="0">
                <a:latin typeface="HGSｺﾞｼｯｸM" panose="020B0600000000000000" pitchFamily="50" charset="-128"/>
                <a:ea typeface="HGSｺﾞｼｯｸM" panose="020B0600000000000000" pitchFamily="50" charset="-128"/>
              </a:rPr>
              <a:t>カフェのようなくつろぎを、自宅でも感じられるプラン。</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友人たちを招いての食事会など、様々なシーンが生まれる</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スタイルです。外部テラスによって内外がゆるやかにつながり、</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幅の広い使い方にできます。</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地域に開放することで、その場所ならではのコミュニティが</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生まれることも期待できます。</a:t>
            </a:r>
            <a:endParaRPr lang="en-US" altLang="ja-JP" sz="1200" dirty="0">
              <a:latin typeface="HGSｺﾞｼｯｸM" panose="020B0600000000000000" pitchFamily="50" charset="-128"/>
              <a:ea typeface="HGSｺﾞｼｯｸM" panose="020B0600000000000000" pitchFamily="50" charset="-128"/>
            </a:endParaRPr>
          </a:p>
        </p:txBody>
      </p:sp>
      <p:pic>
        <p:nvPicPr>
          <p:cNvPr id="17" name="図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16894" y="3601392"/>
            <a:ext cx="2951848" cy="1969791"/>
          </a:xfrm>
          <a:prstGeom prst="rect">
            <a:avLst/>
          </a:prstGeom>
        </p:spPr>
      </p:pic>
      <p:pic>
        <p:nvPicPr>
          <p:cNvPr id="18" name="図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27164" y="3601392"/>
            <a:ext cx="2958627" cy="1974315"/>
          </a:xfrm>
          <a:prstGeom prst="rect">
            <a:avLst/>
          </a:prstGeom>
        </p:spPr>
      </p:pic>
      <p:pic>
        <p:nvPicPr>
          <p:cNvPr id="19" name="図 1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544213" y="3594718"/>
            <a:ext cx="2958628" cy="1974315"/>
          </a:xfrm>
          <a:prstGeom prst="rect">
            <a:avLst/>
          </a:prstGeom>
        </p:spPr>
      </p:pic>
      <p:sp>
        <p:nvSpPr>
          <p:cNvPr id="14" name="テキスト ボックス 13">
            <a:extLst>
              <a:ext uri="{FF2B5EF4-FFF2-40B4-BE49-F238E27FC236}">
                <a16:creationId xmlns:a16="http://schemas.microsoft.com/office/drawing/2014/main" id="{4CFDAE67-856B-FE45-9E6D-84605204E6F4}"/>
              </a:ext>
            </a:extLst>
          </p:cNvPr>
          <p:cNvSpPr txBox="1"/>
          <p:nvPr/>
        </p:nvSpPr>
        <p:spPr>
          <a:xfrm>
            <a:off x="616945" y="110169"/>
            <a:ext cx="1762700" cy="461665"/>
          </a:xfrm>
          <a:prstGeom prst="rect">
            <a:avLst/>
          </a:prstGeom>
          <a:noFill/>
        </p:spPr>
        <p:txBody>
          <a:bodyPr wrap="square" rtlCol="0">
            <a:spAutoFit/>
          </a:bodyPr>
          <a:lstStyle/>
          <a:p>
            <a:pPr algn="ctr"/>
            <a:r>
              <a:rPr lang="en-US" altLang="ja-JP" sz="2400" dirty="0">
                <a:latin typeface="Verdana" panose="020B0604030504040204" pitchFamily="34" charset="0"/>
                <a:ea typeface="Verdana" panose="020B0604030504040204" pitchFamily="34" charset="0"/>
                <a:cs typeface="Verdana" panose="020B0604030504040204" pitchFamily="34" charset="0"/>
              </a:rPr>
              <a:t>Concept</a:t>
            </a:r>
          </a:p>
        </p:txBody>
      </p:sp>
      <p:sp>
        <p:nvSpPr>
          <p:cNvPr id="20" name="テキスト ボックス 19">
            <a:extLst>
              <a:ext uri="{FF2B5EF4-FFF2-40B4-BE49-F238E27FC236}">
                <a16:creationId xmlns:a16="http://schemas.microsoft.com/office/drawing/2014/main" id="{9313624C-F70C-0E4A-9A6C-99927911E8B4}"/>
              </a:ext>
            </a:extLst>
          </p:cNvPr>
          <p:cNvSpPr txBox="1"/>
          <p:nvPr/>
        </p:nvSpPr>
        <p:spPr>
          <a:xfrm>
            <a:off x="2261778" y="226541"/>
            <a:ext cx="1191823" cy="307777"/>
          </a:xfrm>
          <a:prstGeom prst="rect">
            <a:avLst/>
          </a:prstGeom>
          <a:noFill/>
        </p:spPr>
        <p:txBody>
          <a:bodyPr wrap="square" rtlCol="0">
            <a:spAutoFit/>
          </a:bodyPr>
          <a:lstStyle/>
          <a:p>
            <a:r>
              <a:rPr kumimoji="1" lang="ja-JP" altLang="en-US" sz="1400" dirty="0">
                <a:latin typeface="HGSｺﾞｼｯｸM" panose="020B0600000000000000" pitchFamily="50" charset="-128"/>
                <a:ea typeface="HGSｺﾞｼｯｸM" panose="020B0600000000000000" pitchFamily="50" charset="-128"/>
              </a:rPr>
              <a:t>コンセプト</a:t>
            </a:r>
          </a:p>
        </p:txBody>
      </p:sp>
    </p:spTree>
    <p:extLst>
      <p:ext uri="{BB962C8B-B14F-4D97-AF65-F5344CB8AC3E}">
        <p14:creationId xmlns:p14="http://schemas.microsoft.com/office/powerpoint/2010/main" val="3490807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 y="6635262"/>
            <a:ext cx="9906001" cy="222738"/>
          </a:xfrm>
          <a:prstGeom prst="rect">
            <a:avLst/>
          </a:prstGeom>
          <a:solidFill>
            <a:srgbClr val="BCDAC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722923"/>
          </a:xfrm>
          <a:prstGeom prst="rect">
            <a:avLst/>
          </a:prstGeom>
          <a:solidFill>
            <a:srgbClr val="BCDAC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748158" y="1334262"/>
            <a:ext cx="3658667" cy="707886"/>
          </a:xfrm>
          <a:prstGeom prst="rect">
            <a:avLst/>
          </a:prstGeom>
          <a:noFill/>
        </p:spPr>
        <p:txBody>
          <a:bodyPr wrap="square" rtlCol="0">
            <a:spAutoFit/>
          </a:bodyPr>
          <a:lstStyle/>
          <a:p>
            <a:pPr algn="ctr"/>
            <a:r>
              <a:rPr kumimoji="1" lang="en-US" altLang="ja-JP" sz="4000" b="1" dirty="0">
                <a:latin typeface="Verdana" panose="020B0604030504040204" pitchFamily="34" charset="0"/>
                <a:ea typeface="Verdana" panose="020B0604030504040204" pitchFamily="34" charset="0"/>
                <a:cs typeface="Verdana" panose="020B0604030504040204" pitchFamily="34" charset="0"/>
              </a:rPr>
              <a:t>Patio style </a:t>
            </a:r>
          </a:p>
        </p:txBody>
      </p:sp>
      <p:cxnSp>
        <p:nvCxnSpPr>
          <p:cNvPr id="3" name="直線コネクタ 2"/>
          <p:cNvCxnSpPr/>
          <p:nvPr/>
        </p:nvCxnSpPr>
        <p:spPr>
          <a:xfrm>
            <a:off x="616945" y="2728183"/>
            <a:ext cx="8662223" cy="1"/>
          </a:xfrm>
          <a:prstGeom prst="line">
            <a:avLst/>
          </a:prstGeom>
          <a:ln w="19050">
            <a:solidFill>
              <a:srgbClr val="586570"/>
            </a:solidFill>
            <a:prstDash val="sysDot"/>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405467" y="2072003"/>
            <a:ext cx="2234235" cy="369332"/>
          </a:xfrm>
          <a:prstGeom prst="rect">
            <a:avLst/>
          </a:prstGeom>
          <a:noFill/>
        </p:spPr>
        <p:txBody>
          <a:bodyPr wrap="square" rtlCol="0">
            <a:spAutoFit/>
          </a:bodyPr>
          <a:lstStyle/>
          <a:p>
            <a:pPr algn="ctr"/>
            <a:r>
              <a:rPr lang="ja-JP" altLang="en-US" dirty="0">
                <a:latin typeface="HGSｺﾞｼｯｸM" panose="020B0600000000000000" pitchFamily="50" charset="-128"/>
                <a:ea typeface="HGSｺﾞｼｯｸM" panose="020B0600000000000000" pitchFamily="50" charset="-128"/>
              </a:rPr>
              <a:t>パティオ</a:t>
            </a:r>
            <a:r>
              <a:rPr kumimoji="1" lang="ja-JP" altLang="en-US" dirty="0">
                <a:latin typeface="HGSｺﾞｼｯｸM" panose="020B0600000000000000" pitchFamily="50" charset="-128"/>
                <a:ea typeface="HGSｺﾞｼｯｸM" panose="020B0600000000000000" pitchFamily="50" charset="-128"/>
              </a:rPr>
              <a:t>スタイル</a:t>
            </a:r>
          </a:p>
        </p:txBody>
      </p:sp>
      <p:sp>
        <p:nvSpPr>
          <p:cNvPr id="16" name="テキスト ボックス 15"/>
          <p:cNvSpPr txBox="1"/>
          <p:nvPr/>
        </p:nvSpPr>
        <p:spPr>
          <a:xfrm>
            <a:off x="4626660" y="1295107"/>
            <a:ext cx="4593241" cy="1015663"/>
          </a:xfrm>
          <a:prstGeom prst="rect">
            <a:avLst/>
          </a:prstGeom>
          <a:noFill/>
        </p:spPr>
        <p:txBody>
          <a:bodyPr wrap="square" rtlCol="0">
            <a:spAutoFit/>
          </a:bodyPr>
          <a:lstStyle/>
          <a:p>
            <a:r>
              <a:rPr lang="ja-JP" altLang="en-US" sz="1200" dirty="0">
                <a:latin typeface="HGSｺﾞｼｯｸM" panose="020B0600000000000000" pitchFamily="50" charset="-128"/>
                <a:ea typeface="HGSｺﾞｼｯｸM" panose="020B0600000000000000" pitchFamily="50" charset="-128"/>
              </a:rPr>
              <a:t>自分たちだけのプライベートｶﾞｰﾃﾞﾝを楽しめるプラン。</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周辺環境を気にすることなく屋外を一体化できるスタイルです。</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都心部や大きな道路に面する敷地であっても憩いの場として</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安らぎを与えます。外部に閉じながらも、内部から開く二面性を持った使い方ができます。</a:t>
            </a:r>
            <a:endParaRPr lang="en-US" altLang="ja-JP" sz="1200" dirty="0">
              <a:latin typeface="HGSｺﾞｼｯｸM" panose="020B0600000000000000" pitchFamily="50" charset="-128"/>
              <a:ea typeface="HGSｺﾞｼｯｸM" panose="020B0600000000000000" pitchFamily="50" charset="-128"/>
            </a:endParaRPr>
          </a:p>
        </p:txBody>
      </p:sp>
      <p:sp>
        <p:nvSpPr>
          <p:cNvPr id="21" name="テキスト ボックス 20"/>
          <p:cNvSpPr txBox="1"/>
          <p:nvPr/>
        </p:nvSpPr>
        <p:spPr>
          <a:xfrm>
            <a:off x="616945" y="110169"/>
            <a:ext cx="1762700" cy="461665"/>
          </a:xfrm>
          <a:prstGeom prst="rect">
            <a:avLst/>
          </a:prstGeom>
          <a:noFill/>
        </p:spPr>
        <p:txBody>
          <a:bodyPr wrap="square" rtlCol="0">
            <a:spAutoFit/>
          </a:bodyPr>
          <a:lstStyle/>
          <a:p>
            <a:pPr algn="ctr"/>
            <a:r>
              <a:rPr lang="en-US" altLang="ja-JP" sz="2400" dirty="0">
                <a:latin typeface="Verdana" panose="020B0604030504040204" pitchFamily="34" charset="0"/>
                <a:ea typeface="Verdana" panose="020B0604030504040204" pitchFamily="34" charset="0"/>
                <a:cs typeface="Verdana" panose="020B0604030504040204" pitchFamily="34" charset="0"/>
              </a:rPr>
              <a:t>Concept</a:t>
            </a:r>
          </a:p>
        </p:txBody>
      </p:sp>
      <p:sp>
        <p:nvSpPr>
          <p:cNvPr id="22" name="テキスト ボックス 21"/>
          <p:cNvSpPr txBox="1"/>
          <p:nvPr/>
        </p:nvSpPr>
        <p:spPr>
          <a:xfrm>
            <a:off x="2261778" y="226541"/>
            <a:ext cx="1191823" cy="307777"/>
          </a:xfrm>
          <a:prstGeom prst="rect">
            <a:avLst/>
          </a:prstGeom>
          <a:noFill/>
        </p:spPr>
        <p:txBody>
          <a:bodyPr wrap="square" rtlCol="0">
            <a:spAutoFit/>
          </a:bodyPr>
          <a:lstStyle/>
          <a:p>
            <a:r>
              <a:rPr kumimoji="1" lang="ja-JP" altLang="en-US" sz="1400" dirty="0">
                <a:latin typeface="HGSｺﾞｼｯｸM" panose="020B0600000000000000" pitchFamily="50" charset="-128"/>
                <a:ea typeface="HGSｺﾞｼｯｸM" panose="020B0600000000000000" pitchFamily="50" charset="-128"/>
              </a:rPr>
              <a:t>コンセプト</a:t>
            </a:r>
          </a:p>
        </p:txBody>
      </p:sp>
      <p:pic>
        <p:nvPicPr>
          <p:cNvPr id="2" name="図 1" descr="画面の領域"/>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26975" y="3004478"/>
            <a:ext cx="3951504" cy="3227629"/>
          </a:xfrm>
          <a:prstGeom prst="rect">
            <a:avLst/>
          </a:prstGeom>
        </p:spPr>
      </p:pic>
      <p:pic>
        <p:nvPicPr>
          <p:cNvPr id="5" name="図 4" descr="画面の領域"/>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061698" y="3020209"/>
            <a:ext cx="3980702" cy="3211897"/>
          </a:xfrm>
          <a:prstGeom prst="rect">
            <a:avLst/>
          </a:prstGeom>
        </p:spPr>
      </p:pic>
      <p:pic>
        <p:nvPicPr>
          <p:cNvPr id="13" name="図 12">
            <a:extLst>
              <a:ext uri="{FF2B5EF4-FFF2-40B4-BE49-F238E27FC236}">
                <a16:creationId xmlns:a16="http://schemas.microsoft.com/office/drawing/2014/main" id="{4608C5C6-7D2D-024F-8905-961FEF2CA4CB}"/>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8698345" y="120781"/>
            <a:ext cx="1075453" cy="519299"/>
          </a:xfrm>
          <a:prstGeom prst="rect">
            <a:avLst/>
          </a:prstGeom>
        </p:spPr>
      </p:pic>
    </p:spTree>
    <p:extLst>
      <p:ext uri="{BB962C8B-B14F-4D97-AF65-F5344CB8AC3E}">
        <p14:creationId xmlns:p14="http://schemas.microsoft.com/office/powerpoint/2010/main" val="4359701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 y="6635262"/>
            <a:ext cx="9906001" cy="222738"/>
          </a:xfrm>
          <a:prstGeom prst="rect">
            <a:avLst/>
          </a:prstGeom>
          <a:solidFill>
            <a:srgbClr val="BCDAC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722923"/>
          </a:xfrm>
          <a:prstGeom prst="rect">
            <a:avLst/>
          </a:prstGeom>
          <a:solidFill>
            <a:srgbClr val="BCDAC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616946" y="110169"/>
            <a:ext cx="1635188" cy="461665"/>
          </a:xfrm>
          <a:prstGeom prst="rect">
            <a:avLst/>
          </a:prstGeom>
          <a:noFill/>
        </p:spPr>
        <p:txBody>
          <a:bodyPr wrap="square" rtlCol="0">
            <a:spAutoFit/>
          </a:bodyPr>
          <a:lstStyle/>
          <a:p>
            <a:r>
              <a:rPr lang="en-US" altLang="ja-JP" sz="2400" dirty="0">
                <a:latin typeface="Verdana" panose="020B0604030504040204" pitchFamily="34" charset="0"/>
                <a:ea typeface="Verdana" panose="020B0604030504040204" pitchFamily="34" charset="0"/>
                <a:cs typeface="Verdana" panose="020B0604030504040204" pitchFamily="34" charset="0"/>
              </a:rPr>
              <a:t>Life</a:t>
            </a:r>
            <a:r>
              <a:rPr lang="ja-JP" altLang="en-US" sz="2400" dirty="0">
                <a:latin typeface="Verdana" panose="020B0604030504040204" pitchFamily="34" charset="0"/>
                <a:ea typeface="Verdana" panose="020B0604030504040204" pitchFamily="34" charset="0"/>
                <a:cs typeface="Verdana" panose="020B0604030504040204" pitchFamily="34" charset="0"/>
              </a:rPr>
              <a:t> </a:t>
            </a:r>
            <a:r>
              <a:rPr lang="en-US" altLang="ja-JP" sz="2400" dirty="0">
                <a:latin typeface="Verdana" panose="020B0604030504040204" pitchFamily="34" charset="0"/>
                <a:ea typeface="Verdana" panose="020B0604030504040204" pitchFamily="34" charset="0"/>
                <a:cs typeface="Verdana" panose="020B0604030504040204" pitchFamily="34" charset="0"/>
              </a:rPr>
              <a:t>Style</a:t>
            </a:r>
          </a:p>
        </p:txBody>
      </p:sp>
      <p:cxnSp>
        <p:nvCxnSpPr>
          <p:cNvPr id="3" name="直線コネクタ 2"/>
          <p:cNvCxnSpPr/>
          <p:nvPr/>
        </p:nvCxnSpPr>
        <p:spPr>
          <a:xfrm>
            <a:off x="616945" y="2548510"/>
            <a:ext cx="8662223" cy="1"/>
          </a:xfrm>
          <a:prstGeom prst="line">
            <a:avLst/>
          </a:prstGeom>
          <a:ln w="19050">
            <a:solidFill>
              <a:srgbClr val="586570"/>
            </a:solidFill>
            <a:prstDash val="sysDot"/>
          </a:ln>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4614034" y="1397800"/>
            <a:ext cx="4665134" cy="461665"/>
          </a:xfrm>
          <a:prstGeom prst="rect">
            <a:avLst/>
          </a:prstGeom>
          <a:noFill/>
        </p:spPr>
        <p:txBody>
          <a:bodyPr wrap="square" rtlCol="0">
            <a:spAutoFit/>
          </a:bodyPr>
          <a:lstStyle/>
          <a:p>
            <a:r>
              <a:rPr lang="ja-JP" altLang="en-US" sz="1200" dirty="0">
                <a:latin typeface="HGSｺﾞｼｯｸM" panose="020B0600000000000000" pitchFamily="50" charset="-128"/>
                <a:ea typeface="HGSｺﾞｼｯｸM" panose="020B0600000000000000" pitchFamily="50" charset="-128"/>
              </a:rPr>
              <a:t>自分たちだけのプライベートガーデンを楽しめるプラン。</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周辺環境を気にすることなく、屋外を一体化できるスタイルです。</a:t>
            </a:r>
            <a:endParaRPr lang="en-US" altLang="ja-JP" sz="1200" dirty="0">
              <a:latin typeface="HGSｺﾞｼｯｸM" panose="020B0600000000000000" pitchFamily="50" charset="-128"/>
              <a:ea typeface="HGSｺﾞｼｯｸM" panose="020B0600000000000000" pitchFamily="50" charset="-128"/>
            </a:endParaRPr>
          </a:p>
        </p:txBody>
      </p:sp>
      <p:sp>
        <p:nvSpPr>
          <p:cNvPr id="13" name="テキスト ボックス 12"/>
          <p:cNvSpPr txBox="1"/>
          <p:nvPr/>
        </p:nvSpPr>
        <p:spPr>
          <a:xfrm>
            <a:off x="2266690" y="226541"/>
            <a:ext cx="1504757" cy="307777"/>
          </a:xfrm>
          <a:prstGeom prst="rect">
            <a:avLst/>
          </a:prstGeom>
          <a:noFill/>
        </p:spPr>
        <p:txBody>
          <a:bodyPr wrap="square" rtlCol="0">
            <a:spAutoFit/>
          </a:bodyPr>
          <a:lstStyle/>
          <a:p>
            <a:r>
              <a:rPr lang="ja-JP" altLang="en-US" sz="1400" dirty="0">
                <a:latin typeface="HGSｺﾞｼｯｸM" panose="020B0600000000000000" pitchFamily="50" charset="-128"/>
                <a:ea typeface="HGSｺﾞｼｯｸM" panose="020B0600000000000000" pitchFamily="50" charset="-128"/>
              </a:rPr>
              <a:t>生活スタイル</a:t>
            </a:r>
            <a:endParaRPr kumimoji="1" lang="ja-JP" altLang="en-US" sz="1400" dirty="0">
              <a:latin typeface="HGSｺﾞｼｯｸM" panose="020B0600000000000000" pitchFamily="50" charset="-128"/>
              <a:ea typeface="HGSｺﾞｼｯｸM" panose="020B0600000000000000" pitchFamily="50" charset="-128"/>
            </a:endParaRPr>
          </a:p>
        </p:txBody>
      </p:sp>
      <p:sp>
        <p:nvSpPr>
          <p:cNvPr id="17" name="テキスト ボックス 16"/>
          <p:cNvSpPr txBox="1"/>
          <p:nvPr/>
        </p:nvSpPr>
        <p:spPr>
          <a:xfrm>
            <a:off x="865923" y="1213135"/>
            <a:ext cx="3189296" cy="830997"/>
          </a:xfrm>
          <a:prstGeom prst="rect">
            <a:avLst/>
          </a:prstGeom>
          <a:noFill/>
        </p:spPr>
        <p:txBody>
          <a:bodyPr wrap="square" rtlCol="0">
            <a:spAutoFit/>
          </a:bodyPr>
          <a:lstStyle/>
          <a:p>
            <a:pPr algn="ctr"/>
            <a:r>
              <a:rPr kumimoji="1" lang="ja-JP" altLang="en-US" sz="2400" b="1" dirty="0">
                <a:latin typeface="Verdana" panose="020B0604030504040204" pitchFamily="34" charset="0"/>
                <a:ea typeface="Verdana" panose="020B0604030504040204" pitchFamily="34" charset="0"/>
                <a:cs typeface="Verdana" panose="020B0604030504040204" pitchFamily="34" charset="0"/>
              </a:rPr>
              <a:t>季節を感じる</a:t>
            </a:r>
            <a:endParaRPr kumimoji="1" lang="en-US" altLang="ja-JP" sz="2400" b="1" dirty="0">
              <a:latin typeface="Verdana" panose="020B0604030504040204" pitchFamily="34" charset="0"/>
              <a:ea typeface="Verdana" panose="020B0604030504040204" pitchFamily="34" charset="0"/>
              <a:cs typeface="Verdana" panose="020B0604030504040204" pitchFamily="34" charset="0"/>
            </a:endParaRPr>
          </a:p>
          <a:p>
            <a:pPr algn="ctr"/>
            <a:r>
              <a:rPr lang="ja-JP" altLang="en-US" sz="2400" b="1" dirty="0">
                <a:latin typeface="Verdana" panose="020B0604030504040204" pitchFamily="34" charset="0"/>
                <a:ea typeface="Verdana" panose="020B0604030504040204" pitchFamily="34" charset="0"/>
                <a:cs typeface="Verdana" panose="020B0604030504040204" pitchFamily="34" charset="0"/>
              </a:rPr>
              <a:t>中庭のある家</a:t>
            </a:r>
            <a:endParaRPr kumimoji="1" lang="en-US" altLang="ja-JP" sz="2400" b="1" dirty="0">
              <a:latin typeface="Verdana" panose="020B0604030504040204" pitchFamily="34" charset="0"/>
              <a:ea typeface="Verdana" panose="020B0604030504040204" pitchFamily="34" charset="0"/>
              <a:cs typeface="Verdana" panose="020B0604030504040204" pitchFamily="34" charset="0"/>
            </a:endParaRPr>
          </a:p>
        </p:txBody>
      </p:sp>
      <p:pic>
        <p:nvPicPr>
          <p:cNvPr id="12" name="図 11"/>
          <p:cNvPicPr>
            <a:picLocks noChangeAspect="1"/>
          </p:cNvPicPr>
          <p:nvPr/>
        </p:nvPicPr>
        <p:blipFill rotWithShape="1">
          <a:blip r:embed="rId2">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a:off x="1578480" y="3105727"/>
            <a:ext cx="903818" cy="684442"/>
          </a:xfrm>
          <a:prstGeom prst="rect">
            <a:avLst/>
          </a:prstGeom>
        </p:spPr>
      </p:pic>
      <p:sp>
        <p:nvSpPr>
          <p:cNvPr id="14" name="テキスト ボックス 13"/>
          <p:cNvSpPr txBox="1"/>
          <p:nvPr/>
        </p:nvSpPr>
        <p:spPr>
          <a:xfrm>
            <a:off x="2642010" y="3041994"/>
            <a:ext cx="1429805" cy="830997"/>
          </a:xfrm>
          <a:prstGeom prst="rect">
            <a:avLst/>
          </a:prstGeom>
          <a:noFill/>
        </p:spPr>
        <p:txBody>
          <a:bodyPr wrap="square" rtlCol="0">
            <a:spAutoFit/>
          </a:bodyPr>
          <a:lstStyle/>
          <a:p>
            <a:r>
              <a:rPr lang="ja-JP" altLang="en-US" sz="1200" dirty="0">
                <a:latin typeface="HGSｺﾞｼｯｸM" panose="020B0600000000000000" pitchFamily="50" charset="-128"/>
                <a:ea typeface="HGSｺﾞｼｯｸM" panose="020B0600000000000000" pitchFamily="50" charset="-128"/>
              </a:rPr>
              <a:t>夫：</a:t>
            </a:r>
            <a:r>
              <a:rPr lang="en-US" altLang="ja-JP" sz="1200" dirty="0">
                <a:latin typeface="HGSｺﾞｼｯｸM" panose="020B0600000000000000" pitchFamily="50" charset="-128"/>
                <a:ea typeface="HGSｺﾞｼｯｸM" panose="020B0600000000000000" pitchFamily="50" charset="-128"/>
              </a:rPr>
              <a:t>45</a:t>
            </a:r>
            <a:r>
              <a:rPr lang="ja-JP" altLang="en-US" sz="1200" dirty="0">
                <a:latin typeface="HGSｺﾞｼｯｸM" panose="020B0600000000000000" pitchFamily="50" charset="-128"/>
                <a:ea typeface="HGSｺﾞｼｯｸM" panose="020B0600000000000000" pitchFamily="50" charset="-128"/>
              </a:rPr>
              <a:t>歳 会社員</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妻：</a:t>
            </a:r>
            <a:r>
              <a:rPr lang="en-US" altLang="ja-JP" sz="1200" dirty="0">
                <a:latin typeface="HGSｺﾞｼｯｸM" panose="020B0600000000000000" pitchFamily="50" charset="-128"/>
                <a:ea typeface="HGSｺﾞｼｯｸM" panose="020B0600000000000000" pitchFamily="50" charset="-128"/>
              </a:rPr>
              <a:t>40</a:t>
            </a:r>
            <a:r>
              <a:rPr lang="ja-JP" altLang="en-US" sz="1200" dirty="0">
                <a:latin typeface="HGSｺﾞｼｯｸM" panose="020B0600000000000000" pitchFamily="50" charset="-128"/>
                <a:ea typeface="HGSｺﾞｼｯｸM" panose="020B0600000000000000" pitchFamily="50" charset="-128"/>
              </a:rPr>
              <a:t>歳 会社員</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長女：</a:t>
            </a:r>
            <a:r>
              <a:rPr lang="en-US" altLang="ja-JP" sz="1200" dirty="0">
                <a:latin typeface="HGSｺﾞｼｯｸM" panose="020B0600000000000000" pitchFamily="50" charset="-128"/>
                <a:ea typeface="HGSｺﾞｼｯｸM" panose="020B0600000000000000" pitchFamily="50" charset="-128"/>
              </a:rPr>
              <a:t>15</a:t>
            </a:r>
            <a:r>
              <a:rPr lang="ja-JP" altLang="en-US" sz="1200" dirty="0">
                <a:latin typeface="HGSｺﾞｼｯｸM" panose="020B0600000000000000" pitchFamily="50" charset="-128"/>
                <a:ea typeface="HGSｺﾞｼｯｸM" panose="020B0600000000000000" pitchFamily="50" charset="-128"/>
              </a:rPr>
              <a:t>歳　</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長男：</a:t>
            </a:r>
            <a:r>
              <a:rPr lang="en-US" altLang="ja-JP" sz="1200" dirty="0">
                <a:latin typeface="HGSｺﾞｼｯｸM" panose="020B0600000000000000" pitchFamily="50" charset="-128"/>
                <a:ea typeface="HGSｺﾞｼｯｸM" panose="020B0600000000000000" pitchFamily="50" charset="-128"/>
              </a:rPr>
              <a:t>12</a:t>
            </a:r>
            <a:r>
              <a:rPr lang="ja-JP" altLang="en-US" sz="1200" dirty="0">
                <a:latin typeface="HGSｺﾞｼｯｸM" panose="020B0600000000000000" pitchFamily="50" charset="-128"/>
                <a:ea typeface="HGSｺﾞｼｯｸM" panose="020B0600000000000000" pitchFamily="50" charset="-128"/>
              </a:rPr>
              <a:t>歳</a:t>
            </a:r>
            <a:endParaRPr lang="en-US" altLang="ja-JP" sz="1200" dirty="0">
              <a:latin typeface="HGSｺﾞｼｯｸM" panose="020B0600000000000000" pitchFamily="50" charset="-128"/>
              <a:ea typeface="HGSｺﾞｼｯｸM" panose="020B0600000000000000" pitchFamily="50" charset="-128"/>
            </a:endParaRPr>
          </a:p>
        </p:txBody>
      </p:sp>
      <p:sp>
        <p:nvSpPr>
          <p:cNvPr id="15" name="テキスト ボックス 14"/>
          <p:cNvSpPr txBox="1"/>
          <p:nvPr/>
        </p:nvSpPr>
        <p:spPr>
          <a:xfrm>
            <a:off x="4231527" y="3012487"/>
            <a:ext cx="4553012" cy="738664"/>
          </a:xfrm>
          <a:prstGeom prst="rect">
            <a:avLst/>
          </a:prstGeom>
          <a:noFill/>
        </p:spPr>
        <p:txBody>
          <a:bodyPr wrap="square" rtlCol="0">
            <a:spAutoFit/>
          </a:bodyPr>
          <a:lstStyle/>
          <a:p>
            <a:r>
              <a:rPr kumimoji="1" lang="ja-JP" altLang="en-US" sz="1050" dirty="0">
                <a:latin typeface="HGSｺﾞｼｯｸM" panose="020B0600000000000000" pitchFamily="50" charset="-128"/>
                <a:ea typeface="HGSｺﾞｼｯｸM" panose="020B0600000000000000" pitchFamily="50" charset="-128"/>
              </a:rPr>
              <a:t>夫：趣味は、読書と映画鑑賞、週末の</a:t>
            </a:r>
            <a:r>
              <a:rPr kumimoji="1" lang="en-US" altLang="ja-JP" sz="1050" dirty="0">
                <a:latin typeface="HGSｺﾞｼｯｸM" panose="020B0600000000000000" pitchFamily="50" charset="-128"/>
                <a:ea typeface="HGSｺﾞｼｯｸM" panose="020B0600000000000000" pitchFamily="50" charset="-128"/>
              </a:rPr>
              <a:t>Lunch</a:t>
            </a:r>
            <a:r>
              <a:rPr kumimoji="1" lang="ja-JP" altLang="en-US" sz="1050" dirty="0">
                <a:latin typeface="HGSｺﾞｼｯｸM" panose="020B0600000000000000" pitchFamily="50" charset="-128"/>
                <a:ea typeface="HGSｺﾞｼｯｸM" panose="020B0600000000000000" pitchFamily="50" charset="-128"/>
              </a:rPr>
              <a:t>担当</a:t>
            </a:r>
            <a:endParaRPr kumimoji="1" lang="en-US" altLang="ja-JP" sz="1050" dirty="0">
              <a:latin typeface="HGSｺﾞｼｯｸM" panose="020B0600000000000000" pitchFamily="50" charset="-128"/>
              <a:ea typeface="HGSｺﾞｼｯｸM" panose="020B0600000000000000" pitchFamily="50" charset="-128"/>
            </a:endParaRPr>
          </a:p>
          <a:p>
            <a:r>
              <a:rPr kumimoji="1" lang="ja-JP" altLang="en-US" sz="1050" dirty="0">
                <a:latin typeface="HGSｺﾞｼｯｸM" panose="020B0600000000000000" pitchFamily="50" charset="-128"/>
                <a:ea typeface="HGSｺﾞｼｯｸM" panose="020B0600000000000000" pitchFamily="50" charset="-128"/>
              </a:rPr>
              <a:t>妻：ショッピングと最近始めたヨガにはまっている。</a:t>
            </a:r>
            <a:endParaRPr kumimoji="1" lang="en-US" altLang="ja-JP" sz="1050" dirty="0">
              <a:latin typeface="HGSｺﾞｼｯｸM" panose="020B0600000000000000" pitchFamily="50" charset="-128"/>
              <a:ea typeface="HGSｺﾞｼｯｸM" panose="020B0600000000000000" pitchFamily="50" charset="-128"/>
            </a:endParaRPr>
          </a:p>
          <a:p>
            <a:r>
              <a:rPr lang="ja-JP" altLang="en-US" sz="1050" dirty="0">
                <a:latin typeface="HGSｺﾞｼｯｸM" panose="020B0600000000000000" pitchFamily="50" charset="-128"/>
                <a:ea typeface="HGSｺﾞｼｯｸM" panose="020B0600000000000000" pitchFamily="50" charset="-128"/>
              </a:rPr>
              <a:t>　　パティオのデッキスペースで週末の朝食や、ヨガも楽しんでいる</a:t>
            </a:r>
            <a:endParaRPr lang="en-US" altLang="ja-JP" sz="1050" dirty="0">
              <a:latin typeface="HGSｺﾞｼｯｸM" panose="020B0600000000000000" pitchFamily="50" charset="-128"/>
              <a:ea typeface="HGSｺﾞｼｯｸM" panose="020B0600000000000000" pitchFamily="50" charset="-128"/>
            </a:endParaRPr>
          </a:p>
          <a:p>
            <a:r>
              <a:rPr lang="ja-JP" altLang="en-US" sz="1050" dirty="0">
                <a:latin typeface="HGSｺﾞｼｯｸM" panose="020B0600000000000000" pitchFamily="50" charset="-128"/>
                <a:ea typeface="HGSｺﾞｼｯｸM" panose="020B0600000000000000" pitchFamily="50" charset="-128"/>
              </a:rPr>
              <a:t>　　</a:t>
            </a:r>
            <a:endParaRPr kumimoji="1" lang="en-US" altLang="ja-JP" sz="1050" dirty="0">
              <a:latin typeface="HGSｺﾞｼｯｸM" panose="020B0600000000000000" pitchFamily="50" charset="-128"/>
              <a:ea typeface="HGSｺﾞｼｯｸM" panose="020B0600000000000000" pitchFamily="50" charset="-128"/>
            </a:endParaRPr>
          </a:p>
        </p:txBody>
      </p:sp>
      <p:sp>
        <p:nvSpPr>
          <p:cNvPr id="2" name="テキスト ボックス 1"/>
          <p:cNvSpPr txBox="1"/>
          <p:nvPr/>
        </p:nvSpPr>
        <p:spPr>
          <a:xfrm>
            <a:off x="2030389" y="2748072"/>
            <a:ext cx="1252969" cy="307777"/>
          </a:xfrm>
          <a:prstGeom prst="rect">
            <a:avLst/>
          </a:prstGeom>
          <a:noFill/>
        </p:spPr>
        <p:txBody>
          <a:bodyPr wrap="square" rtlCol="0">
            <a:spAutoFit/>
          </a:bodyPr>
          <a:lstStyle/>
          <a:p>
            <a:r>
              <a:rPr kumimoji="1" lang="en-US" altLang="ja-JP" sz="1400" dirty="0">
                <a:latin typeface="HGSｺﾞｼｯｸM" panose="020B0600000000000000" pitchFamily="50" charset="-128"/>
                <a:ea typeface="HGSｺﾞｼｯｸM" panose="020B0600000000000000" pitchFamily="50" charset="-128"/>
              </a:rPr>
              <a:t>【</a:t>
            </a:r>
            <a:r>
              <a:rPr kumimoji="1" lang="ja-JP" altLang="en-US" sz="1400" dirty="0">
                <a:latin typeface="HGSｺﾞｼｯｸM" panose="020B0600000000000000" pitchFamily="50" charset="-128"/>
                <a:ea typeface="HGSｺﾞｼｯｸM" panose="020B0600000000000000" pitchFamily="50" charset="-128"/>
              </a:rPr>
              <a:t>家族構成</a:t>
            </a:r>
            <a:r>
              <a:rPr kumimoji="1" lang="en-US" altLang="ja-JP" sz="1400" dirty="0">
                <a:latin typeface="HGSｺﾞｼｯｸM" panose="020B0600000000000000" pitchFamily="50" charset="-128"/>
                <a:ea typeface="HGSｺﾞｼｯｸM" panose="020B0600000000000000" pitchFamily="50" charset="-128"/>
              </a:rPr>
              <a:t>】</a:t>
            </a:r>
            <a:endParaRPr kumimoji="1" lang="ja-JP" altLang="en-US" sz="1400" dirty="0">
              <a:latin typeface="HGSｺﾞｼｯｸM" panose="020B0600000000000000" pitchFamily="50" charset="-128"/>
              <a:ea typeface="HGSｺﾞｼｯｸM" panose="020B0600000000000000" pitchFamily="50" charset="-128"/>
            </a:endParaRPr>
          </a:p>
        </p:txBody>
      </p:sp>
      <p:pic>
        <p:nvPicPr>
          <p:cNvPr id="5" name="図 4"/>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404614" y="4122277"/>
            <a:ext cx="2923062" cy="1948708"/>
          </a:xfrm>
          <a:prstGeom prst="rect">
            <a:avLst/>
          </a:prstGeom>
        </p:spPr>
      </p:pic>
      <p:pic>
        <p:nvPicPr>
          <p:cNvPr id="18" name="図 17"/>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3486525" y="4122277"/>
            <a:ext cx="2923062" cy="1945663"/>
          </a:xfrm>
          <a:prstGeom prst="rect">
            <a:avLst/>
          </a:prstGeom>
        </p:spPr>
      </p:pic>
      <p:pic>
        <p:nvPicPr>
          <p:cNvPr id="21" name="図 20"/>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6568436" y="4122277"/>
            <a:ext cx="2923062" cy="1945663"/>
          </a:xfrm>
          <a:prstGeom prst="rect">
            <a:avLst/>
          </a:prstGeom>
        </p:spPr>
      </p:pic>
      <p:pic>
        <p:nvPicPr>
          <p:cNvPr id="19" name="図 18">
            <a:extLst>
              <a:ext uri="{FF2B5EF4-FFF2-40B4-BE49-F238E27FC236}">
                <a16:creationId xmlns:a16="http://schemas.microsoft.com/office/drawing/2014/main" id="{0A612336-0923-2D42-B921-68241F542834}"/>
              </a:ext>
            </a:extLst>
          </p:cNvPr>
          <p:cNvPicPr>
            <a:picLocks noChangeAspect="1"/>
          </p:cNvPicPr>
          <p:nvPr/>
        </p:nvPicPr>
        <p:blipFill>
          <a:blip r:embed="rId6" cstate="print">
            <a:extLst>
              <a:ext uri="{28A0092B-C50C-407E-A947-70E740481C1C}">
                <a14:useLocalDpi xmlns:a14="http://schemas.microsoft.com/office/drawing/2010/main"/>
              </a:ext>
            </a:extLst>
          </a:blip>
          <a:srcRect/>
          <a:stretch/>
        </p:blipFill>
        <p:spPr>
          <a:xfrm>
            <a:off x="8698345" y="120781"/>
            <a:ext cx="1075453" cy="519299"/>
          </a:xfrm>
          <a:prstGeom prst="rect">
            <a:avLst/>
          </a:prstGeom>
        </p:spPr>
      </p:pic>
    </p:spTree>
    <p:extLst>
      <p:ext uri="{BB962C8B-B14F-4D97-AF65-F5344CB8AC3E}">
        <p14:creationId xmlns:p14="http://schemas.microsoft.com/office/powerpoint/2010/main" val="16498092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 y="6635262"/>
            <a:ext cx="9906001" cy="222738"/>
          </a:xfrm>
          <a:prstGeom prst="rect">
            <a:avLst/>
          </a:prstGeom>
          <a:solidFill>
            <a:srgbClr val="BCDAC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722923"/>
          </a:xfrm>
          <a:prstGeom prst="rect">
            <a:avLst/>
          </a:prstGeom>
          <a:solidFill>
            <a:srgbClr val="BCDAC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616946" y="110169"/>
            <a:ext cx="1722842" cy="461665"/>
          </a:xfrm>
          <a:prstGeom prst="rect">
            <a:avLst/>
          </a:prstGeom>
          <a:noFill/>
        </p:spPr>
        <p:txBody>
          <a:bodyPr wrap="square" rtlCol="0">
            <a:spAutoFit/>
          </a:bodyPr>
          <a:lstStyle/>
          <a:p>
            <a:r>
              <a:rPr lang="en-US" altLang="ja-JP" sz="2400" dirty="0">
                <a:latin typeface="Verdana" panose="020B0604030504040204" pitchFamily="34" charset="0"/>
                <a:ea typeface="Verdana" panose="020B0604030504040204" pitchFamily="34" charset="0"/>
                <a:cs typeface="Verdana" panose="020B0604030504040204" pitchFamily="34" charset="0"/>
              </a:rPr>
              <a:t>Elevation</a:t>
            </a:r>
            <a:r>
              <a:rPr lang="ja-JP" altLang="en-US" sz="2400" dirty="0">
                <a:latin typeface="Verdana" panose="020B0604030504040204" pitchFamily="34" charset="0"/>
                <a:ea typeface="Verdana" panose="020B0604030504040204" pitchFamily="34" charset="0"/>
                <a:cs typeface="Verdana" panose="020B0604030504040204" pitchFamily="34" charset="0"/>
              </a:rPr>
              <a:t> </a:t>
            </a:r>
            <a:endParaRPr lang="en-US" altLang="ja-JP" sz="2400" dirty="0">
              <a:latin typeface="Verdana" panose="020B0604030504040204" pitchFamily="34" charset="0"/>
              <a:ea typeface="Verdana" panose="020B0604030504040204" pitchFamily="34" charset="0"/>
              <a:cs typeface="Verdana" panose="020B0604030504040204" pitchFamily="34" charset="0"/>
            </a:endParaRPr>
          </a:p>
        </p:txBody>
      </p:sp>
      <p:sp>
        <p:nvSpPr>
          <p:cNvPr id="10" name="テキスト ボックス 9"/>
          <p:cNvSpPr txBox="1"/>
          <p:nvPr/>
        </p:nvSpPr>
        <p:spPr>
          <a:xfrm>
            <a:off x="2235613" y="226541"/>
            <a:ext cx="1504757" cy="307777"/>
          </a:xfrm>
          <a:prstGeom prst="rect">
            <a:avLst/>
          </a:prstGeom>
          <a:noFill/>
        </p:spPr>
        <p:txBody>
          <a:bodyPr wrap="square" rtlCol="0">
            <a:spAutoFit/>
          </a:bodyPr>
          <a:lstStyle/>
          <a:p>
            <a:r>
              <a:rPr lang="ja-JP" altLang="en-US" sz="1400" dirty="0">
                <a:latin typeface="HGSｺﾞｼｯｸM" panose="020B0600000000000000" pitchFamily="50" charset="-128"/>
                <a:ea typeface="HGSｺﾞｼｯｸM" panose="020B0600000000000000" pitchFamily="50" charset="-128"/>
              </a:rPr>
              <a:t>立面</a:t>
            </a:r>
            <a:r>
              <a:rPr kumimoji="1" lang="ja-JP" altLang="en-US" sz="1400" dirty="0">
                <a:latin typeface="HGSｺﾞｼｯｸM" panose="020B0600000000000000" pitchFamily="50" charset="-128"/>
                <a:ea typeface="HGSｺﾞｼｯｸM" panose="020B0600000000000000" pitchFamily="50" charset="-128"/>
              </a:rPr>
              <a:t>プラン</a:t>
            </a:r>
          </a:p>
        </p:txBody>
      </p:sp>
      <p:pic>
        <p:nvPicPr>
          <p:cNvPr id="13" name="図 12" descr="画面の領域"/>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16945" y="2258487"/>
            <a:ext cx="3323849" cy="2590390"/>
          </a:xfrm>
          <a:prstGeom prst="rect">
            <a:avLst/>
          </a:prstGeom>
        </p:spPr>
      </p:pic>
      <p:pic>
        <p:nvPicPr>
          <p:cNvPr id="3" name="図 2" descr="画面の領域"/>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250267" y="1899890"/>
            <a:ext cx="5655733" cy="3058220"/>
          </a:xfrm>
          <a:prstGeom prst="rect">
            <a:avLst/>
          </a:prstGeom>
        </p:spPr>
      </p:pic>
      <p:sp>
        <p:nvSpPr>
          <p:cNvPr id="15" name="テキスト ボックス 14"/>
          <p:cNvSpPr txBox="1"/>
          <p:nvPr/>
        </p:nvSpPr>
        <p:spPr>
          <a:xfrm>
            <a:off x="4953000" y="5120085"/>
            <a:ext cx="4493477" cy="738664"/>
          </a:xfrm>
          <a:prstGeom prst="rect">
            <a:avLst/>
          </a:prstGeom>
          <a:noFill/>
        </p:spPr>
        <p:txBody>
          <a:bodyPr wrap="square" rtlCol="0">
            <a:spAutoFit/>
          </a:bodyPr>
          <a:lstStyle/>
          <a:p>
            <a:r>
              <a:rPr kumimoji="1" lang="ja-JP" altLang="en-US" sz="1400" dirty="0">
                <a:latin typeface="HGSｺﾞｼｯｸM" panose="020B0600000000000000" pitchFamily="50" charset="-128"/>
                <a:ea typeface="HGSｺﾞｼｯｸM" panose="020B0600000000000000" pitchFamily="50" charset="-128"/>
              </a:rPr>
              <a:t>外からは中庭が見えないフラットな箱型のファサード。正面の横ラインのサッシとシャープでスッキリとした玄関庇が外観のアクセントです。</a:t>
            </a:r>
            <a:endParaRPr kumimoji="1" lang="en-US" altLang="ja-JP" sz="1400" dirty="0">
              <a:latin typeface="HGSｺﾞｼｯｸM" panose="020B0600000000000000" pitchFamily="50" charset="-128"/>
              <a:ea typeface="HGSｺﾞｼｯｸM" panose="020B0600000000000000" pitchFamily="50" charset="-128"/>
            </a:endParaRPr>
          </a:p>
        </p:txBody>
      </p:sp>
      <p:pic>
        <p:nvPicPr>
          <p:cNvPr id="11" name="図 10">
            <a:extLst>
              <a:ext uri="{FF2B5EF4-FFF2-40B4-BE49-F238E27FC236}">
                <a16:creationId xmlns:a16="http://schemas.microsoft.com/office/drawing/2014/main" id="{E7D7C750-9FAC-9B41-AE89-E56B8FB53F44}"/>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8698345" y="120781"/>
            <a:ext cx="1075453" cy="519299"/>
          </a:xfrm>
          <a:prstGeom prst="rect">
            <a:avLst/>
          </a:prstGeom>
        </p:spPr>
      </p:pic>
    </p:spTree>
    <p:extLst>
      <p:ext uri="{BB962C8B-B14F-4D97-AF65-F5344CB8AC3E}">
        <p14:creationId xmlns:p14="http://schemas.microsoft.com/office/powerpoint/2010/main" val="41091898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図 36" descr="画面の領域"/>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5103457" y="1815425"/>
            <a:ext cx="3169678" cy="4152369"/>
          </a:xfrm>
          <a:prstGeom prst="rect">
            <a:avLst/>
          </a:prstGeom>
        </p:spPr>
      </p:pic>
      <p:pic>
        <p:nvPicPr>
          <p:cNvPr id="29" name="図 28" descr="画面の領域"/>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49163" y="1784666"/>
            <a:ext cx="3379321" cy="4152369"/>
          </a:xfrm>
          <a:prstGeom prst="rect">
            <a:avLst/>
          </a:prstGeom>
        </p:spPr>
      </p:pic>
      <p:sp>
        <p:nvSpPr>
          <p:cNvPr id="4" name="正方形/長方形 3"/>
          <p:cNvSpPr/>
          <p:nvPr/>
        </p:nvSpPr>
        <p:spPr>
          <a:xfrm>
            <a:off x="-1" y="6635262"/>
            <a:ext cx="9906001" cy="222738"/>
          </a:xfrm>
          <a:prstGeom prst="rect">
            <a:avLst/>
          </a:prstGeom>
          <a:solidFill>
            <a:srgbClr val="BCDAC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722923"/>
          </a:xfrm>
          <a:prstGeom prst="rect">
            <a:avLst/>
          </a:prstGeom>
          <a:solidFill>
            <a:srgbClr val="BCDAC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616946" y="114357"/>
            <a:ext cx="1753722" cy="461665"/>
          </a:xfrm>
          <a:prstGeom prst="rect">
            <a:avLst/>
          </a:prstGeom>
          <a:noFill/>
        </p:spPr>
        <p:txBody>
          <a:bodyPr wrap="square" rtlCol="0">
            <a:spAutoFit/>
          </a:bodyPr>
          <a:lstStyle/>
          <a:p>
            <a:r>
              <a:rPr lang="en-US" altLang="ja-JP" sz="2400" dirty="0">
                <a:latin typeface="Verdana" panose="020B0604030504040204" pitchFamily="34" charset="0"/>
                <a:ea typeface="Verdana" panose="020B0604030504040204" pitchFamily="34" charset="0"/>
                <a:cs typeface="Verdana" panose="020B0604030504040204" pitchFamily="34" charset="0"/>
              </a:rPr>
              <a:t>Floor</a:t>
            </a:r>
            <a:r>
              <a:rPr lang="ja-JP" altLang="en-US" sz="2400" dirty="0">
                <a:latin typeface="Verdana" panose="020B0604030504040204" pitchFamily="34" charset="0"/>
                <a:ea typeface="Verdana" panose="020B0604030504040204" pitchFamily="34" charset="0"/>
                <a:cs typeface="Verdana" panose="020B0604030504040204" pitchFamily="34" charset="0"/>
              </a:rPr>
              <a:t> </a:t>
            </a:r>
            <a:r>
              <a:rPr lang="en-US" altLang="ja-JP" sz="2400" dirty="0">
                <a:latin typeface="Verdana" panose="020B0604030504040204" pitchFamily="34" charset="0"/>
                <a:ea typeface="Verdana" panose="020B0604030504040204" pitchFamily="34" charset="0"/>
                <a:cs typeface="Verdana" panose="020B0604030504040204" pitchFamily="34" charset="0"/>
              </a:rPr>
              <a:t>Plan</a:t>
            </a:r>
          </a:p>
        </p:txBody>
      </p:sp>
      <p:sp>
        <p:nvSpPr>
          <p:cNvPr id="10" name="テキスト ボックス 9"/>
          <p:cNvSpPr txBox="1"/>
          <p:nvPr/>
        </p:nvSpPr>
        <p:spPr>
          <a:xfrm>
            <a:off x="2401791" y="226541"/>
            <a:ext cx="1504757" cy="307777"/>
          </a:xfrm>
          <a:prstGeom prst="rect">
            <a:avLst/>
          </a:prstGeom>
          <a:noFill/>
        </p:spPr>
        <p:txBody>
          <a:bodyPr wrap="square" rtlCol="0">
            <a:spAutoFit/>
          </a:bodyPr>
          <a:lstStyle/>
          <a:p>
            <a:r>
              <a:rPr kumimoji="1" lang="ja-JP" altLang="en-US" sz="1400" dirty="0">
                <a:latin typeface="HGSｺﾞｼｯｸM" panose="020B0600000000000000" pitchFamily="50" charset="-128"/>
                <a:ea typeface="HGSｺﾞｼｯｸM" panose="020B0600000000000000" pitchFamily="50" charset="-128"/>
              </a:rPr>
              <a:t>間取プラン</a:t>
            </a:r>
          </a:p>
        </p:txBody>
      </p:sp>
      <p:sp>
        <p:nvSpPr>
          <p:cNvPr id="13" name="角丸四角形吹き出し 12"/>
          <p:cNvSpPr/>
          <p:nvPr/>
        </p:nvSpPr>
        <p:spPr>
          <a:xfrm>
            <a:off x="160867" y="5310552"/>
            <a:ext cx="1272049" cy="789760"/>
          </a:xfrm>
          <a:prstGeom prst="wedgeRoundRectCallout">
            <a:avLst>
              <a:gd name="adj1" fmla="val 129340"/>
              <a:gd name="adj2" fmla="val -92151"/>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14" name="角丸四角形吹き出し 13"/>
          <p:cNvSpPr/>
          <p:nvPr/>
        </p:nvSpPr>
        <p:spPr>
          <a:xfrm>
            <a:off x="1542923" y="1025665"/>
            <a:ext cx="1669122" cy="789760"/>
          </a:xfrm>
          <a:prstGeom prst="wedgeRoundRectCallout">
            <a:avLst>
              <a:gd name="adj1" fmla="val 36757"/>
              <a:gd name="adj2" fmla="val 212924"/>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16" name="角丸四角形吹き出し 15"/>
          <p:cNvSpPr/>
          <p:nvPr/>
        </p:nvSpPr>
        <p:spPr>
          <a:xfrm>
            <a:off x="8352555" y="1957348"/>
            <a:ext cx="1315598" cy="789760"/>
          </a:xfrm>
          <a:prstGeom prst="wedgeRoundRectCallout">
            <a:avLst>
              <a:gd name="adj1" fmla="val -95411"/>
              <a:gd name="adj2" fmla="val 70610"/>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19" name="角丸四角形吹き出し 18"/>
          <p:cNvSpPr/>
          <p:nvPr/>
        </p:nvSpPr>
        <p:spPr>
          <a:xfrm>
            <a:off x="6696181" y="994906"/>
            <a:ext cx="1318086" cy="789760"/>
          </a:xfrm>
          <a:prstGeom prst="wedgeRoundRectCallout">
            <a:avLst>
              <a:gd name="adj1" fmla="val 15663"/>
              <a:gd name="adj2" fmla="val 103944"/>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22" name="テキスト ボックス 21"/>
          <p:cNvSpPr txBox="1"/>
          <p:nvPr/>
        </p:nvSpPr>
        <p:spPr>
          <a:xfrm>
            <a:off x="258957" y="5381641"/>
            <a:ext cx="946725"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パティオ</a:t>
            </a:r>
            <a:endParaRPr lang="en-US" altLang="ja-JP" sz="1050" dirty="0">
              <a:latin typeface="HGSｺﾞｼｯｸM" panose="020B0600000000000000" pitchFamily="50" charset="-128"/>
              <a:ea typeface="HGSｺﾞｼｯｸM" panose="020B0600000000000000" pitchFamily="50" charset="-128"/>
            </a:endParaRPr>
          </a:p>
        </p:txBody>
      </p:sp>
      <p:sp>
        <p:nvSpPr>
          <p:cNvPr id="25" name="テキスト ボックス 24"/>
          <p:cNvSpPr txBox="1"/>
          <p:nvPr/>
        </p:nvSpPr>
        <p:spPr>
          <a:xfrm>
            <a:off x="8306683" y="2005704"/>
            <a:ext cx="1312959"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グレーチングの床</a:t>
            </a:r>
            <a:endParaRPr lang="en-US" altLang="ja-JP" sz="1050" dirty="0">
              <a:latin typeface="HGSｺﾞｼｯｸM" panose="020B0600000000000000" pitchFamily="50" charset="-128"/>
              <a:ea typeface="HGSｺﾞｼｯｸM" panose="020B0600000000000000" pitchFamily="50" charset="-128"/>
            </a:endParaRPr>
          </a:p>
        </p:txBody>
      </p:sp>
      <p:sp>
        <p:nvSpPr>
          <p:cNvPr id="26" name="テキスト ボックス 25"/>
          <p:cNvSpPr txBox="1"/>
          <p:nvPr/>
        </p:nvSpPr>
        <p:spPr>
          <a:xfrm>
            <a:off x="1544658" y="1070058"/>
            <a:ext cx="1554717"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リビング・ダイニング</a:t>
            </a:r>
            <a:endParaRPr lang="en-US" altLang="ja-JP" sz="1050" dirty="0">
              <a:latin typeface="HGSｺﾞｼｯｸM" panose="020B0600000000000000" pitchFamily="50" charset="-128"/>
              <a:ea typeface="HGSｺﾞｼｯｸM" panose="020B0600000000000000" pitchFamily="50" charset="-128"/>
            </a:endParaRPr>
          </a:p>
        </p:txBody>
      </p:sp>
      <p:sp>
        <p:nvSpPr>
          <p:cNvPr id="28" name="テキスト ボックス 27"/>
          <p:cNvSpPr txBox="1"/>
          <p:nvPr/>
        </p:nvSpPr>
        <p:spPr>
          <a:xfrm>
            <a:off x="6877919" y="1055271"/>
            <a:ext cx="946725"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スタディー</a:t>
            </a:r>
            <a:endParaRPr lang="en-US" altLang="ja-JP" sz="1050" dirty="0">
              <a:latin typeface="HGSｺﾞｼｯｸM" panose="020B0600000000000000" pitchFamily="50" charset="-128"/>
              <a:ea typeface="HGSｺﾞｼｯｸM" panose="020B0600000000000000" pitchFamily="50" charset="-128"/>
            </a:endParaRPr>
          </a:p>
        </p:txBody>
      </p:sp>
      <p:sp>
        <p:nvSpPr>
          <p:cNvPr id="30" name="角丸四角形吹き出し 29"/>
          <p:cNvSpPr/>
          <p:nvPr/>
        </p:nvSpPr>
        <p:spPr>
          <a:xfrm>
            <a:off x="160867" y="3242733"/>
            <a:ext cx="1255945" cy="789760"/>
          </a:xfrm>
          <a:prstGeom prst="wedgeRoundRectCallout">
            <a:avLst>
              <a:gd name="adj1" fmla="val 112848"/>
              <a:gd name="adj2" fmla="val -14351"/>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31" name="テキスト ボックス 30"/>
          <p:cNvSpPr txBox="1"/>
          <p:nvPr/>
        </p:nvSpPr>
        <p:spPr>
          <a:xfrm>
            <a:off x="315476" y="3246309"/>
            <a:ext cx="946725"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キッチン</a:t>
            </a:r>
            <a:endParaRPr lang="en-US" altLang="ja-JP" sz="1050" dirty="0">
              <a:latin typeface="HGSｺﾞｼｯｸM" panose="020B0600000000000000" pitchFamily="50" charset="-128"/>
              <a:ea typeface="HGSｺﾞｼｯｸM" panose="020B0600000000000000" pitchFamily="50" charset="-128"/>
            </a:endParaRPr>
          </a:p>
        </p:txBody>
      </p:sp>
      <p:pic>
        <p:nvPicPr>
          <p:cNvPr id="2" name="図 1" descr="画面の領域"/>
          <p:cNvPicPr>
            <a:picLocks noChangeAspect="1"/>
          </p:cNvPicPr>
          <p:nvPr/>
        </p:nvPicPr>
        <p:blipFill rotWithShape="1">
          <a:blip r:embed="rId4" cstate="print">
            <a:extLst>
              <a:ext uri="{28A0092B-C50C-407E-A947-70E740481C1C}">
                <a14:useLocalDpi xmlns:a14="http://schemas.microsoft.com/office/drawing/2010/main"/>
              </a:ext>
            </a:extLst>
          </a:blip>
          <a:srcRect l="8214" t="7404" r="7409" b="8567"/>
          <a:stretch/>
        </p:blipFill>
        <p:spPr>
          <a:xfrm>
            <a:off x="7763152" y="5672820"/>
            <a:ext cx="1905001" cy="880533"/>
          </a:xfrm>
          <a:prstGeom prst="rect">
            <a:avLst/>
          </a:prstGeom>
        </p:spPr>
      </p:pic>
      <p:sp>
        <p:nvSpPr>
          <p:cNvPr id="32" name="テキスト ボックス 31"/>
          <p:cNvSpPr txBox="1"/>
          <p:nvPr/>
        </p:nvSpPr>
        <p:spPr>
          <a:xfrm>
            <a:off x="174358" y="3493234"/>
            <a:ext cx="1242454" cy="584775"/>
          </a:xfrm>
          <a:prstGeom prst="rect">
            <a:avLst/>
          </a:prstGeom>
          <a:noFill/>
        </p:spPr>
        <p:txBody>
          <a:bodyPr wrap="square" rtlCol="0">
            <a:spAutoFit/>
          </a:bodyPr>
          <a:lstStyle/>
          <a:p>
            <a:r>
              <a:rPr lang="ja-JP" altLang="en-US" sz="800" dirty="0">
                <a:latin typeface="HGSｺﾞｼｯｸM" panose="020B0600000000000000" pitchFamily="50" charset="-128"/>
                <a:ea typeface="HGSｺﾞｼｯｸM" panose="020B0600000000000000" pitchFamily="50" charset="-128"/>
              </a:rPr>
              <a:t>リビングとダイニングも見渡せる開放的なキッチン</a:t>
            </a:r>
            <a:endParaRPr lang="en-US" altLang="ja-JP" sz="800" dirty="0">
              <a:latin typeface="HGSｺﾞｼｯｸM" panose="020B0600000000000000" pitchFamily="50" charset="-128"/>
              <a:ea typeface="HGSｺﾞｼｯｸM" panose="020B0600000000000000" pitchFamily="50" charset="-128"/>
            </a:endParaRPr>
          </a:p>
          <a:p>
            <a:endParaRPr lang="en-US" altLang="ja-JP" sz="800" dirty="0">
              <a:latin typeface="HGSｺﾞｼｯｸM" panose="020B0600000000000000" pitchFamily="50" charset="-128"/>
              <a:ea typeface="HGSｺﾞｼｯｸM" panose="020B0600000000000000" pitchFamily="50" charset="-128"/>
            </a:endParaRPr>
          </a:p>
        </p:txBody>
      </p:sp>
      <p:sp>
        <p:nvSpPr>
          <p:cNvPr id="33" name="テキスト ボックス 32"/>
          <p:cNvSpPr txBox="1"/>
          <p:nvPr/>
        </p:nvSpPr>
        <p:spPr>
          <a:xfrm>
            <a:off x="1595692" y="1345041"/>
            <a:ext cx="1549951" cy="338554"/>
          </a:xfrm>
          <a:prstGeom prst="rect">
            <a:avLst/>
          </a:prstGeom>
          <a:noFill/>
        </p:spPr>
        <p:txBody>
          <a:bodyPr wrap="square" rtlCol="0">
            <a:spAutoFit/>
          </a:bodyPr>
          <a:lstStyle/>
          <a:p>
            <a:r>
              <a:rPr lang="ja-JP" altLang="en-US" sz="800" dirty="0">
                <a:latin typeface="HGSｺﾞｼｯｸM" panose="020B0600000000000000" pitchFamily="50" charset="-128"/>
                <a:ea typeface="HGSｺﾞｼｯｸM" panose="020B0600000000000000" pitchFamily="50" charset="-128"/>
              </a:rPr>
              <a:t>外視線は気にせずに</a:t>
            </a:r>
            <a:r>
              <a:rPr kumimoji="1" lang="ja-JP" altLang="en-US" sz="800" dirty="0">
                <a:latin typeface="HGSｺﾞｼｯｸM" panose="020B0600000000000000" pitchFamily="50" charset="-128"/>
                <a:ea typeface="HGSｺﾞｼｯｸM" panose="020B0600000000000000" pitchFamily="50" charset="-128"/>
              </a:rPr>
              <a:t>ご家族がのんびりとくつろげます</a:t>
            </a:r>
          </a:p>
        </p:txBody>
      </p:sp>
      <p:sp>
        <p:nvSpPr>
          <p:cNvPr id="34" name="テキスト ボックス 33"/>
          <p:cNvSpPr txBox="1"/>
          <p:nvPr/>
        </p:nvSpPr>
        <p:spPr>
          <a:xfrm>
            <a:off x="6688296" y="1314199"/>
            <a:ext cx="1325969" cy="338554"/>
          </a:xfrm>
          <a:prstGeom prst="rect">
            <a:avLst/>
          </a:prstGeom>
          <a:noFill/>
        </p:spPr>
        <p:txBody>
          <a:bodyPr wrap="square" rtlCol="0">
            <a:spAutoFit/>
          </a:bodyPr>
          <a:lstStyle/>
          <a:p>
            <a:r>
              <a:rPr lang="ja-JP" altLang="en-US" sz="800" dirty="0">
                <a:latin typeface="HGSｺﾞｼｯｸM" panose="020B0600000000000000" pitchFamily="50" charset="-128"/>
                <a:ea typeface="HGSｺﾞｼｯｸM" panose="020B0600000000000000" pitchFamily="50" charset="-128"/>
              </a:rPr>
              <a:t>勉強したり本を読んだり</a:t>
            </a:r>
            <a:endParaRPr lang="en-US" altLang="ja-JP" sz="800" dirty="0">
              <a:latin typeface="HGSｺﾞｼｯｸM" panose="020B0600000000000000" pitchFamily="50" charset="-128"/>
              <a:ea typeface="HGSｺﾞｼｯｸM" panose="020B0600000000000000" pitchFamily="50" charset="-128"/>
            </a:endParaRPr>
          </a:p>
          <a:p>
            <a:r>
              <a:rPr kumimoji="1" lang="ja-JP" altLang="en-US" sz="800" dirty="0">
                <a:latin typeface="HGSｺﾞｼｯｸM" panose="020B0600000000000000" pitchFamily="50" charset="-128"/>
                <a:ea typeface="HGSｺﾞｼｯｸM" panose="020B0600000000000000" pitchFamily="50" charset="-128"/>
              </a:rPr>
              <a:t>おこもりスペースとして</a:t>
            </a:r>
          </a:p>
        </p:txBody>
      </p:sp>
      <p:sp>
        <p:nvSpPr>
          <p:cNvPr id="35" name="テキスト ボックス 34"/>
          <p:cNvSpPr txBox="1"/>
          <p:nvPr/>
        </p:nvSpPr>
        <p:spPr>
          <a:xfrm>
            <a:off x="8352555" y="2259620"/>
            <a:ext cx="1315598" cy="461665"/>
          </a:xfrm>
          <a:prstGeom prst="rect">
            <a:avLst/>
          </a:prstGeom>
          <a:noFill/>
        </p:spPr>
        <p:txBody>
          <a:bodyPr wrap="square" rtlCol="0">
            <a:spAutoFit/>
          </a:bodyPr>
          <a:lstStyle/>
          <a:p>
            <a:r>
              <a:rPr kumimoji="1" lang="ja-JP" altLang="en-US" sz="800" dirty="0">
                <a:latin typeface="HGSｺﾞｼｯｸM" panose="020B0600000000000000" pitchFamily="50" charset="-128"/>
                <a:ea typeface="HGSｺﾞｼｯｸM" panose="020B0600000000000000" pitchFamily="50" charset="-128"/>
              </a:rPr>
              <a:t>グレーチングと内装をホワイト系にまとめて光が拡散するようにしました</a:t>
            </a:r>
          </a:p>
        </p:txBody>
      </p:sp>
      <p:sp>
        <p:nvSpPr>
          <p:cNvPr id="36" name="テキスト ボックス 35"/>
          <p:cNvSpPr txBox="1"/>
          <p:nvPr/>
        </p:nvSpPr>
        <p:spPr>
          <a:xfrm>
            <a:off x="108909" y="5655500"/>
            <a:ext cx="1359858" cy="338554"/>
          </a:xfrm>
          <a:prstGeom prst="rect">
            <a:avLst/>
          </a:prstGeom>
          <a:noFill/>
        </p:spPr>
        <p:txBody>
          <a:bodyPr wrap="square" rtlCol="0">
            <a:spAutoFit/>
          </a:bodyPr>
          <a:lstStyle/>
          <a:p>
            <a:r>
              <a:rPr lang="ja-JP" altLang="en-US" sz="800" dirty="0">
                <a:latin typeface="HGSｺﾞｼｯｸM" panose="020B0600000000000000" pitchFamily="50" charset="-128"/>
                <a:ea typeface="HGSｺﾞｼｯｸM" panose="020B0600000000000000" pitchFamily="50" charset="-128"/>
              </a:rPr>
              <a:t>季節折々のプライベートガーデンが楽しめます</a:t>
            </a:r>
            <a:endParaRPr lang="en-US" altLang="ja-JP" sz="800" dirty="0">
              <a:latin typeface="HGSｺﾞｼｯｸM" panose="020B0600000000000000" pitchFamily="50" charset="-128"/>
              <a:ea typeface="HGSｺﾞｼｯｸM" panose="020B0600000000000000" pitchFamily="50" charset="-128"/>
            </a:endParaRPr>
          </a:p>
        </p:txBody>
      </p:sp>
      <p:sp>
        <p:nvSpPr>
          <p:cNvPr id="3" name="テキスト ボックス 2"/>
          <p:cNvSpPr txBox="1"/>
          <p:nvPr/>
        </p:nvSpPr>
        <p:spPr>
          <a:xfrm>
            <a:off x="2085633" y="5906298"/>
            <a:ext cx="1640342" cy="261610"/>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１</a:t>
            </a:r>
            <a:r>
              <a:rPr lang="en-US" altLang="ja-JP" sz="1050" dirty="0">
                <a:latin typeface="HGSｺﾞｼｯｸM" panose="020B0600000000000000" pitchFamily="50" charset="-128"/>
                <a:ea typeface="HGSｺﾞｼｯｸM" panose="020B0600000000000000" pitchFamily="50" charset="-128"/>
              </a:rPr>
              <a:t>F</a:t>
            </a:r>
            <a:r>
              <a:rPr lang="ja-JP" altLang="en-US" sz="1050" dirty="0">
                <a:latin typeface="HGSｺﾞｼｯｸM" panose="020B0600000000000000" pitchFamily="50" charset="-128"/>
                <a:ea typeface="HGSｺﾞｼｯｸM" panose="020B0600000000000000" pitchFamily="50" charset="-128"/>
              </a:rPr>
              <a:t>　</a:t>
            </a:r>
            <a:r>
              <a:rPr lang="en-US" altLang="ja-JP" sz="1050" dirty="0">
                <a:latin typeface="HGSｺﾞｼｯｸM" panose="020B0600000000000000" pitchFamily="50" charset="-128"/>
                <a:ea typeface="HGSｺﾞｼｯｸM" panose="020B0600000000000000" pitchFamily="50" charset="-128"/>
              </a:rPr>
              <a:t>PLAN</a:t>
            </a:r>
            <a:endParaRPr kumimoji="1" lang="ja-JP" altLang="en-US" sz="1050" dirty="0">
              <a:latin typeface="HGSｺﾞｼｯｸM" panose="020B0600000000000000" pitchFamily="50" charset="-128"/>
              <a:ea typeface="HGSｺﾞｼｯｸM" panose="020B0600000000000000" pitchFamily="50" charset="-128"/>
            </a:endParaRPr>
          </a:p>
        </p:txBody>
      </p:sp>
      <p:sp>
        <p:nvSpPr>
          <p:cNvPr id="38" name="テキスト ボックス 37"/>
          <p:cNvSpPr txBox="1"/>
          <p:nvPr/>
        </p:nvSpPr>
        <p:spPr>
          <a:xfrm>
            <a:off x="5905966" y="5925133"/>
            <a:ext cx="1640342" cy="261610"/>
          </a:xfrm>
          <a:prstGeom prst="rect">
            <a:avLst/>
          </a:prstGeom>
          <a:noFill/>
        </p:spPr>
        <p:txBody>
          <a:bodyPr wrap="square" rtlCol="0">
            <a:spAutoFit/>
          </a:bodyPr>
          <a:lstStyle/>
          <a:p>
            <a:pPr algn="ctr"/>
            <a:r>
              <a:rPr lang="en-US" altLang="ja-JP" sz="1050" dirty="0">
                <a:latin typeface="HGSｺﾞｼｯｸM" panose="020B0600000000000000" pitchFamily="50" charset="-128"/>
                <a:ea typeface="HGSｺﾞｼｯｸM" panose="020B0600000000000000" pitchFamily="50" charset="-128"/>
              </a:rPr>
              <a:t>2</a:t>
            </a:r>
            <a:r>
              <a:rPr lang="ja-JP" altLang="en-US" sz="1050" dirty="0">
                <a:latin typeface="HGSｺﾞｼｯｸM" panose="020B0600000000000000" pitchFamily="50" charset="-128"/>
                <a:ea typeface="HGSｺﾞｼｯｸM" panose="020B0600000000000000" pitchFamily="50" charset="-128"/>
              </a:rPr>
              <a:t> </a:t>
            </a:r>
            <a:r>
              <a:rPr lang="en-US" altLang="ja-JP" sz="1050" dirty="0">
                <a:latin typeface="HGSｺﾞｼｯｸM" panose="020B0600000000000000" pitchFamily="50" charset="-128"/>
                <a:ea typeface="HGSｺﾞｼｯｸM" panose="020B0600000000000000" pitchFamily="50" charset="-128"/>
              </a:rPr>
              <a:t>F</a:t>
            </a:r>
            <a:r>
              <a:rPr lang="ja-JP" altLang="en-US" sz="1050" dirty="0">
                <a:latin typeface="HGSｺﾞｼｯｸM" panose="020B0600000000000000" pitchFamily="50" charset="-128"/>
                <a:ea typeface="HGSｺﾞｼｯｸM" panose="020B0600000000000000" pitchFamily="50" charset="-128"/>
              </a:rPr>
              <a:t>　</a:t>
            </a:r>
            <a:r>
              <a:rPr lang="en-US" altLang="ja-JP" sz="1050" dirty="0">
                <a:latin typeface="HGSｺﾞｼｯｸM" panose="020B0600000000000000" pitchFamily="50" charset="-128"/>
                <a:ea typeface="HGSｺﾞｼｯｸM" panose="020B0600000000000000" pitchFamily="50" charset="-128"/>
              </a:rPr>
              <a:t>PLAN</a:t>
            </a:r>
            <a:endParaRPr kumimoji="1" lang="ja-JP" altLang="en-US" sz="1050" dirty="0">
              <a:latin typeface="HGSｺﾞｼｯｸM" panose="020B0600000000000000" pitchFamily="50" charset="-128"/>
              <a:ea typeface="HGSｺﾞｼｯｸM" panose="020B0600000000000000" pitchFamily="50" charset="-128"/>
            </a:endParaRPr>
          </a:p>
        </p:txBody>
      </p:sp>
      <p:pic>
        <p:nvPicPr>
          <p:cNvPr id="27" name="図 26">
            <a:extLst>
              <a:ext uri="{FF2B5EF4-FFF2-40B4-BE49-F238E27FC236}">
                <a16:creationId xmlns:a16="http://schemas.microsoft.com/office/drawing/2014/main" id="{C520FED6-0BA9-EC44-9C6A-7CA2F04FA88B}"/>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8698345" y="120781"/>
            <a:ext cx="1075453" cy="519299"/>
          </a:xfrm>
          <a:prstGeom prst="rect">
            <a:avLst/>
          </a:prstGeom>
        </p:spPr>
      </p:pic>
    </p:spTree>
    <p:extLst>
      <p:ext uri="{BB962C8B-B14F-4D97-AF65-F5344CB8AC3E}">
        <p14:creationId xmlns:p14="http://schemas.microsoft.com/office/powerpoint/2010/main" val="3952195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 y="6635262"/>
            <a:ext cx="9906001" cy="222738"/>
          </a:xfrm>
          <a:prstGeom prst="rect">
            <a:avLst/>
          </a:prstGeom>
          <a:solidFill>
            <a:srgbClr val="BCDAC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722923"/>
          </a:xfrm>
          <a:prstGeom prst="rect">
            <a:avLst/>
          </a:prstGeom>
          <a:solidFill>
            <a:srgbClr val="BCDAC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 name="直線コネクタ 2"/>
          <p:cNvCxnSpPr/>
          <p:nvPr/>
        </p:nvCxnSpPr>
        <p:spPr>
          <a:xfrm>
            <a:off x="650644" y="1981920"/>
            <a:ext cx="8662223" cy="1"/>
          </a:xfrm>
          <a:prstGeom prst="line">
            <a:avLst/>
          </a:prstGeom>
          <a:ln w="19050">
            <a:solidFill>
              <a:srgbClr val="586570"/>
            </a:solidFill>
            <a:prstDash val="sysDot"/>
          </a:ln>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4005567" y="941856"/>
            <a:ext cx="4881198" cy="830997"/>
          </a:xfrm>
          <a:prstGeom prst="rect">
            <a:avLst/>
          </a:prstGeom>
          <a:noFill/>
        </p:spPr>
        <p:txBody>
          <a:bodyPr wrap="square" rtlCol="0">
            <a:spAutoFit/>
          </a:bodyPr>
          <a:lstStyle/>
          <a:p>
            <a:r>
              <a:rPr lang="ja-JP" altLang="en-US" sz="1200" dirty="0">
                <a:latin typeface="HGSｺﾞｼｯｸM" panose="020B0600000000000000" pitchFamily="50" charset="-128"/>
                <a:ea typeface="HGSｺﾞｼｯｸM" panose="020B0600000000000000" pitchFamily="50" charset="-128"/>
              </a:rPr>
              <a:t>中庭から差し込む光が心地よく、食事も快適。</a:t>
            </a:r>
          </a:p>
          <a:p>
            <a:r>
              <a:rPr lang="ja-JP" altLang="en-US" sz="1200" dirty="0">
                <a:latin typeface="HGSｺﾞｼｯｸM" panose="020B0600000000000000" pitchFamily="50" charset="-128"/>
                <a:ea typeface="HGSｺﾞｼｯｸM" panose="020B0600000000000000" pitchFamily="50" charset="-128"/>
              </a:rPr>
              <a:t>配膳も楽々な、キッチンとダイニングのつながり。</a:t>
            </a:r>
          </a:p>
          <a:p>
            <a:r>
              <a:rPr lang="ja-JP" altLang="en-US" sz="1200" dirty="0">
                <a:latin typeface="HGSｺﾞｼｯｸM" panose="020B0600000000000000" pitchFamily="50" charset="-128"/>
                <a:ea typeface="HGSｺﾞｼｯｸM" panose="020B0600000000000000" pitchFamily="50" charset="-128"/>
              </a:rPr>
              <a:t>日の当たる室内で、自然を感じながらゆったりと過ごしたい。</a:t>
            </a:r>
          </a:p>
          <a:p>
            <a:r>
              <a:rPr lang="ja-JP" altLang="en-US" sz="1200" dirty="0">
                <a:latin typeface="HGSｺﾞｼｯｸM" panose="020B0600000000000000" pitchFamily="50" charset="-128"/>
                <a:ea typeface="HGSｺﾞｼｯｸM" panose="020B0600000000000000" pitchFamily="50" charset="-128"/>
              </a:rPr>
              <a:t>そんな想いを実現させませんか。</a:t>
            </a:r>
            <a:endParaRPr lang="en-US" altLang="ja-JP" sz="1200" dirty="0">
              <a:latin typeface="HGSｺﾞｼｯｸM" panose="020B0600000000000000" pitchFamily="50" charset="-128"/>
              <a:ea typeface="HGSｺﾞｼｯｸM" panose="020B0600000000000000" pitchFamily="50" charset="-128"/>
            </a:endParaRPr>
          </a:p>
        </p:txBody>
      </p:sp>
      <p:sp>
        <p:nvSpPr>
          <p:cNvPr id="17" name="テキスト ボックス 16"/>
          <p:cNvSpPr txBox="1"/>
          <p:nvPr/>
        </p:nvSpPr>
        <p:spPr>
          <a:xfrm>
            <a:off x="616945" y="976661"/>
            <a:ext cx="3189296" cy="830997"/>
          </a:xfrm>
          <a:prstGeom prst="rect">
            <a:avLst/>
          </a:prstGeom>
          <a:noFill/>
        </p:spPr>
        <p:txBody>
          <a:bodyPr wrap="square" rtlCol="0">
            <a:spAutoFit/>
          </a:bodyPr>
          <a:lstStyle/>
          <a:p>
            <a:pPr algn="ctr"/>
            <a:r>
              <a:rPr lang="ja-JP" altLang="en-US" sz="2400" b="1">
                <a:latin typeface="Verdana" panose="020B0604030504040204" pitchFamily="34" charset="0"/>
                <a:ea typeface="Verdana" panose="020B0604030504040204" pitchFamily="34" charset="0"/>
                <a:cs typeface="Verdana" panose="020B0604030504040204" pitchFamily="34" charset="0"/>
              </a:rPr>
              <a:t>季節を感じる</a:t>
            </a:r>
            <a:endParaRPr lang="en-US" altLang="ja-JP" sz="2400" b="1">
              <a:latin typeface="Verdana" panose="020B0604030504040204" pitchFamily="34" charset="0"/>
              <a:ea typeface="Verdana" panose="020B0604030504040204" pitchFamily="34" charset="0"/>
              <a:cs typeface="Verdana" panose="020B0604030504040204" pitchFamily="34" charset="0"/>
            </a:endParaRPr>
          </a:p>
          <a:p>
            <a:pPr algn="ctr"/>
            <a:r>
              <a:rPr lang="ja-JP" altLang="en-US" sz="2400" b="1">
                <a:latin typeface="Verdana" panose="020B0604030504040204" pitchFamily="34" charset="0"/>
                <a:ea typeface="Verdana" panose="020B0604030504040204" pitchFamily="34" charset="0"/>
                <a:cs typeface="Verdana" panose="020B0604030504040204" pitchFamily="34" charset="0"/>
              </a:rPr>
              <a:t>中庭のある家</a:t>
            </a:r>
            <a:endParaRPr lang="en-US" altLang="ja-JP" sz="2400" b="1" dirty="0">
              <a:latin typeface="Verdana" panose="020B0604030504040204" pitchFamily="34" charset="0"/>
              <a:ea typeface="Verdana" panose="020B0604030504040204" pitchFamily="34" charset="0"/>
              <a:cs typeface="Verdana" panose="020B0604030504040204" pitchFamily="34" charset="0"/>
            </a:endParaRPr>
          </a:p>
        </p:txBody>
      </p:sp>
      <p:pic>
        <p:nvPicPr>
          <p:cNvPr id="2" name="図 1" descr="画面の領域"/>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01437" y="2201390"/>
            <a:ext cx="2865566" cy="3749895"/>
          </a:xfrm>
          <a:prstGeom prst="rect">
            <a:avLst/>
          </a:prstGeom>
        </p:spPr>
      </p:pic>
      <p:pic>
        <p:nvPicPr>
          <p:cNvPr id="10" name="図 9" descr="画面の領域"/>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88954" y="4237514"/>
            <a:ext cx="5057368" cy="2291425"/>
          </a:xfrm>
          <a:prstGeom prst="rect">
            <a:avLst/>
          </a:prstGeom>
        </p:spPr>
      </p:pic>
      <p:pic>
        <p:nvPicPr>
          <p:cNvPr id="18" name="図 17" descr="画面の領域"/>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361885" y="6032457"/>
            <a:ext cx="2006388" cy="333107"/>
          </a:xfrm>
          <a:prstGeom prst="rect">
            <a:avLst/>
          </a:prstGeom>
        </p:spPr>
      </p:pic>
      <p:pic>
        <p:nvPicPr>
          <p:cNvPr id="20" name="図 19" descr="画面の領域"/>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261019" y="2088244"/>
            <a:ext cx="2185147" cy="2191789"/>
          </a:xfrm>
          <a:prstGeom prst="rect">
            <a:avLst/>
          </a:prstGeom>
        </p:spPr>
      </p:pic>
      <p:pic>
        <p:nvPicPr>
          <p:cNvPr id="21" name="図 20" descr="画面の領域"/>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702270" y="2049037"/>
            <a:ext cx="2184495" cy="2244619"/>
          </a:xfrm>
          <a:prstGeom prst="rect">
            <a:avLst/>
          </a:prstGeom>
        </p:spPr>
      </p:pic>
      <p:pic>
        <p:nvPicPr>
          <p:cNvPr id="19" name="図 18">
            <a:extLst>
              <a:ext uri="{FF2B5EF4-FFF2-40B4-BE49-F238E27FC236}">
                <a16:creationId xmlns:a16="http://schemas.microsoft.com/office/drawing/2014/main" id="{B63E60C8-D379-7B48-AE1D-3EB89D280A59}"/>
              </a:ext>
            </a:extLst>
          </p:cNvPr>
          <p:cNvPicPr>
            <a:picLocks noChangeAspect="1"/>
          </p:cNvPicPr>
          <p:nvPr/>
        </p:nvPicPr>
        <p:blipFill>
          <a:blip r:embed="rId7" cstate="print">
            <a:extLst>
              <a:ext uri="{28A0092B-C50C-407E-A947-70E740481C1C}">
                <a14:useLocalDpi xmlns:a14="http://schemas.microsoft.com/office/drawing/2010/main"/>
              </a:ext>
            </a:extLst>
          </a:blip>
          <a:srcRect/>
          <a:stretch/>
        </p:blipFill>
        <p:spPr>
          <a:xfrm>
            <a:off x="8698345" y="120781"/>
            <a:ext cx="1075453" cy="519299"/>
          </a:xfrm>
          <a:prstGeom prst="rect">
            <a:avLst/>
          </a:prstGeom>
        </p:spPr>
      </p:pic>
      <p:sp>
        <p:nvSpPr>
          <p:cNvPr id="22" name="テキスト ボックス 21">
            <a:extLst>
              <a:ext uri="{FF2B5EF4-FFF2-40B4-BE49-F238E27FC236}">
                <a16:creationId xmlns:a16="http://schemas.microsoft.com/office/drawing/2014/main" id="{7C75CC0D-3BDB-7941-90C5-73EFDE6C4514}"/>
              </a:ext>
            </a:extLst>
          </p:cNvPr>
          <p:cNvSpPr txBox="1"/>
          <p:nvPr/>
        </p:nvSpPr>
        <p:spPr>
          <a:xfrm>
            <a:off x="616945" y="114357"/>
            <a:ext cx="3272009" cy="461665"/>
          </a:xfrm>
          <a:prstGeom prst="rect">
            <a:avLst/>
          </a:prstGeom>
          <a:noFill/>
        </p:spPr>
        <p:txBody>
          <a:bodyPr wrap="square" rtlCol="0">
            <a:spAutoFit/>
          </a:bodyPr>
          <a:lstStyle/>
          <a:p>
            <a:r>
              <a:rPr lang="en-US" altLang="ja-JP" sz="2400" dirty="0">
                <a:latin typeface="Verdana" panose="020B0604030504040204" pitchFamily="34" charset="0"/>
                <a:ea typeface="Verdana" panose="020B0604030504040204" pitchFamily="34" charset="0"/>
                <a:cs typeface="Verdana" panose="020B0604030504040204" pitchFamily="34" charset="0"/>
              </a:rPr>
              <a:t>Interior Plan</a:t>
            </a:r>
          </a:p>
        </p:txBody>
      </p:sp>
      <p:sp>
        <p:nvSpPr>
          <p:cNvPr id="23" name="テキスト ボックス 22">
            <a:extLst>
              <a:ext uri="{FF2B5EF4-FFF2-40B4-BE49-F238E27FC236}">
                <a16:creationId xmlns:a16="http://schemas.microsoft.com/office/drawing/2014/main" id="{D6BE3A42-B87D-B84F-91A6-4362DA9969BA}"/>
              </a:ext>
            </a:extLst>
          </p:cNvPr>
          <p:cNvSpPr txBox="1"/>
          <p:nvPr/>
        </p:nvSpPr>
        <p:spPr>
          <a:xfrm>
            <a:off x="2771436" y="229774"/>
            <a:ext cx="1688163" cy="307777"/>
          </a:xfrm>
          <a:prstGeom prst="rect">
            <a:avLst/>
          </a:prstGeom>
          <a:noFill/>
        </p:spPr>
        <p:txBody>
          <a:bodyPr wrap="square" rtlCol="0">
            <a:spAutoFit/>
          </a:bodyPr>
          <a:lstStyle/>
          <a:p>
            <a:r>
              <a:rPr lang="ja-JP" altLang="en-US" sz="1400" dirty="0">
                <a:latin typeface="HGSｺﾞｼｯｸM" panose="020B0600000000000000" pitchFamily="50" charset="-128"/>
                <a:ea typeface="HGSｺﾞｼｯｸM" panose="020B0600000000000000" pitchFamily="50" charset="-128"/>
              </a:rPr>
              <a:t>インテリアプラン</a:t>
            </a:r>
            <a:endParaRPr kumimoji="1" lang="ja-JP" altLang="en-US" sz="1400" dirty="0">
              <a:latin typeface="HGSｺﾞｼｯｸM" panose="020B0600000000000000" pitchFamily="50" charset="-128"/>
              <a:ea typeface="HGSｺﾞｼｯｸM" panose="020B0600000000000000" pitchFamily="50" charset="-128"/>
            </a:endParaRPr>
          </a:p>
        </p:txBody>
      </p:sp>
    </p:spTree>
    <p:extLst>
      <p:ext uri="{BB962C8B-B14F-4D97-AF65-F5344CB8AC3E}">
        <p14:creationId xmlns:p14="http://schemas.microsoft.com/office/powerpoint/2010/main" val="24458879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 y="6635262"/>
            <a:ext cx="9906001" cy="222738"/>
          </a:xfrm>
          <a:prstGeom prst="rect">
            <a:avLst/>
          </a:prstGeom>
          <a:solidFill>
            <a:srgbClr val="EAD7CC">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722923"/>
          </a:xfrm>
          <a:prstGeom prst="rect">
            <a:avLst/>
          </a:prstGeom>
          <a:solidFill>
            <a:srgbClr val="EAD7CC">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 name="直線コネクタ 2"/>
          <p:cNvCxnSpPr/>
          <p:nvPr/>
        </p:nvCxnSpPr>
        <p:spPr>
          <a:xfrm>
            <a:off x="616945" y="2548510"/>
            <a:ext cx="8662223" cy="1"/>
          </a:xfrm>
          <a:prstGeom prst="line">
            <a:avLst/>
          </a:prstGeom>
          <a:ln w="19050">
            <a:solidFill>
              <a:srgbClr val="586570"/>
            </a:solidFill>
            <a:prstDash val="sysDot"/>
          </a:ln>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4881246" y="1266384"/>
            <a:ext cx="3966422" cy="646331"/>
          </a:xfrm>
          <a:prstGeom prst="rect">
            <a:avLst/>
          </a:prstGeom>
          <a:noFill/>
        </p:spPr>
        <p:txBody>
          <a:bodyPr wrap="square" rtlCol="0">
            <a:spAutoFit/>
          </a:bodyPr>
          <a:lstStyle/>
          <a:p>
            <a:r>
              <a:rPr lang="ja-JP" altLang="en-US" sz="1200" dirty="0">
                <a:latin typeface="HGSｺﾞｼｯｸM" panose="020B0600000000000000" pitchFamily="50" charset="-128"/>
                <a:ea typeface="HGSｺﾞｼｯｸM" panose="020B0600000000000000" pitchFamily="50" charset="-128"/>
              </a:rPr>
              <a:t>ダイニングテーブルは置かず、</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あえて「カウンター」としたカフェスタイル。</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お料理をサーブしながら食事を楽しめます。</a:t>
            </a:r>
            <a:endParaRPr lang="en-US" altLang="ja-JP" sz="1200" dirty="0">
              <a:latin typeface="HGSｺﾞｼｯｸM" panose="020B0600000000000000" pitchFamily="50" charset="-128"/>
              <a:ea typeface="HGSｺﾞｼｯｸM" panose="020B0600000000000000" pitchFamily="50" charset="-128"/>
            </a:endParaRPr>
          </a:p>
        </p:txBody>
      </p:sp>
      <p:sp>
        <p:nvSpPr>
          <p:cNvPr id="17" name="テキスト ボックス 16"/>
          <p:cNvSpPr txBox="1"/>
          <p:nvPr/>
        </p:nvSpPr>
        <p:spPr>
          <a:xfrm>
            <a:off x="919996" y="1296856"/>
            <a:ext cx="3189296" cy="830997"/>
          </a:xfrm>
          <a:prstGeom prst="rect">
            <a:avLst/>
          </a:prstGeom>
          <a:noFill/>
        </p:spPr>
        <p:txBody>
          <a:bodyPr wrap="square" rtlCol="0">
            <a:spAutoFit/>
          </a:bodyPr>
          <a:lstStyle/>
          <a:p>
            <a:pPr algn="ctr"/>
            <a:r>
              <a:rPr lang="ja-JP" altLang="en-US" sz="2400" b="1" dirty="0">
                <a:latin typeface="Verdana" panose="020B0604030504040204" pitchFamily="34" charset="0"/>
                <a:ea typeface="Verdana" panose="020B0604030504040204" pitchFamily="34" charset="0"/>
                <a:cs typeface="Verdana" panose="020B0604030504040204" pitchFamily="34" charset="0"/>
              </a:rPr>
              <a:t>おうちでくつろぐ</a:t>
            </a:r>
            <a:endParaRPr lang="en-US" altLang="ja-JP" sz="2400" b="1" dirty="0">
              <a:latin typeface="Verdana" panose="020B0604030504040204" pitchFamily="34" charset="0"/>
              <a:ea typeface="Verdana" panose="020B0604030504040204" pitchFamily="34" charset="0"/>
              <a:cs typeface="Verdana" panose="020B0604030504040204" pitchFamily="34" charset="0"/>
            </a:endParaRPr>
          </a:p>
          <a:p>
            <a:pPr algn="ctr"/>
            <a:r>
              <a:rPr lang="ja-JP" altLang="en-US" sz="2400" b="1" dirty="0">
                <a:latin typeface="Verdana" panose="020B0604030504040204" pitchFamily="34" charset="0"/>
                <a:ea typeface="Verdana" panose="020B0604030504040204" pitchFamily="34" charset="0"/>
                <a:cs typeface="Verdana" panose="020B0604030504040204" pitchFamily="34" charset="0"/>
              </a:rPr>
              <a:t>カフェスタイル</a:t>
            </a:r>
            <a:endParaRPr kumimoji="1" lang="en-US" altLang="ja-JP" sz="2400" b="1" dirty="0">
              <a:latin typeface="Verdana" panose="020B0604030504040204" pitchFamily="34" charset="0"/>
              <a:ea typeface="Verdana" panose="020B0604030504040204" pitchFamily="34" charset="0"/>
              <a:cs typeface="Verdana" panose="020B0604030504040204" pitchFamily="34" charset="0"/>
            </a:endParaRPr>
          </a:p>
        </p:txBody>
      </p:sp>
      <p:pic>
        <p:nvPicPr>
          <p:cNvPr id="12" name="図 11"/>
          <p:cNvPicPr>
            <a:picLocks noChangeAspect="1"/>
          </p:cNvPicPr>
          <p:nvPr/>
        </p:nvPicPr>
        <p:blipFill rotWithShape="1">
          <a:blip r:embed="rId2">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a:off x="1578480" y="3105727"/>
            <a:ext cx="903818" cy="684442"/>
          </a:xfrm>
          <a:prstGeom prst="rect">
            <a:avLst/>
          </a:prstGeom>
        </p:spPr>
      </p:pic>
      <p:sp>
        <p:nvSpPr>
          <p:cNvPr id="14" name="テキスト ボックス 13"/>
          <p:cNvSpPr txBox="1"/>
          <p:nvPr/>
        </p:nvSpPr>
        <p:spPr>
          <a:xfrm>
            <a:off x="2661806" y="3032449"/>
            <a:ext cx="1429805" cy="830997"/>
          </a:xfrm>
          <a:prstGeom prst="rect">
            <a:avLst/>
          </a:prstGeom>
          <a:noFill/>
        </p:spPr>
        <p:txBody>
          <a:bodyPr wrap="square" rtlCol="0">
            <a:spAutoFit/>
          </a:bodyPr>
          <a:lstStyle/>
          <a:p>
            <a:r>
              <a:rPr lang="ja-JP" altLang="en-US" sz="1200" dirty="0">
                <a:latin typeface="HGSｺﾞｼｯｸM" panose="020B0600000000000000" pitchFamily="50" charset="-128"/>
                <a:ea typeface="HGSｺﾞｼｯｸM" panose="020B0600000000000000" pitchFamily="50" charset="-128"/>
              </a:rPr>
              <a:t>夫：</a:t>
            </a:r>
            <a:r>
              <a:rPr lang="en-US" altLang="ja-JP" sz="1200" dirty="0">
                <a:latin typeface="HGSｺﾞｼｯｸM" panose="020B0600000000000000" pitchFamily="50" charset="-128"/>
                <a:ea typeface="HGSｺﾞｼｯｸM" panose="020B0600000000000000" pitchFamily="50" charset="-128"/>
              </a:rPr>
              <a:t>38</a:t>
            </a:r>
            <a:r>
              <a:rPr lang="ja-JP" altLang="en-US" sz="1200" dirty="0">
                <a:latin typeface="HGSｺﾞｼｯｸM" panose="020B0600000000000000" pitchFamily="50" charset="-128"/>
                <a:ea typeface="HGSｺﾞｼｯｸM" panose="020B0600000000000000" pitchFamily="50" charset="-128"/>
              </a:rPr>
              <a:t>歳 会社員</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妻：</a:t>
            </a:r>
            <a:r>
              <a:rPr lang="en-US" altLang="ja-JP" sz="1200" dirty="0">
                <a:latin typeface="HGSｺﾞｼｯｸM" panose="020B0600000000000000" pitchFamily="50" charset="-128"/>
                <a:ea typeface="HGSｺﾞｼｯｸM" panose="020B0600000000000000" pitchFamily="50" charset="-128"/>
              </a:rPr>
              <a:t>35</a:t>
            </a:r>
            <a:r>
              <a:rPr lang="ja-JP" altLang="en-US" sz="1200" dirty="0">
                <a:latin typeface="HGSｺﾞｼｯｸM" panose="020B0600000000000000" pitchFamily="50" charset="-128"/>
                <a:ea typeface="HGSｺﾞｼｯｸM" panose="020B0600000000000000" pitchFamily="50" charset="-128"/>
              </a:rPr>
              <a:t>歳 パート</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長男：</a:t>
            </a:r>
            <a:r>
              <a:rPr lang="en-US" altLang="ja-JP" sz="1200" dirty="0">
                <a:latin typeface="HGSｺﾞｼｯｸM" panose="020B0600000000000000" pitchFamily="50" charset="-128"/>
                <a:ea typeface="HGSｺﾞｼｯｸM" panose="020B0600000000000000" pitchFamily="50" charset="-128"/>
              </a:rPr>
              <a:t>7</a:t>
            </a:r>
            <a:r>
              <a:rPr lang="ja-JP" altLang="en-US" sz="1200" dirty="0">
                <a:latin typeface="HGSｺﾞｼｯｸM" panose="020B0600000000000000" pitchFamily="50" charset="-128"/>
                <a:ea typeface="HGSｺﾞｼｯｸM" panose="020B0600000000000000" pitchFamily="50" charset="-128"/>
              </a:rPr>
              <a:t>歳　</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長女：</a:t>
            </a:r>
            <a:r>
              <a:rPr lang="en-US" altLang="ja-JP" sz="1200" dirty="0">
                <a:latin typeface="HGSｺﾞｼｯｸM" panose="020B0600000000000000" pitchFamily="50" charset="-128"/>
                <a:ea typeface="HGSｺﾞｼｯｸM" panose="020B0600000000000000" pitchFamily="50" charset="-128"/>
              </a:rPr>
              <a:t>5</a:t>
            </a:r>
            <a:r>
              <a:rPr lang="ja-JP" altLang="en-US" sz="1200" dirty="0">
                <a:latin typeface="HGSｺﾞｼｯｸM" panose="020B0600000000000000" pitchFamily="50" charset="-128"/>
                <a:ea typeface="HGSｺﾞｼｯｸM" panose="020B0600000000000000" pitchFamily="50" charset="-128"/>
              </a:rPr>
              <a:t>歳</a:t>
            </a:r>
            <a:endParaRPr lang="en-US" altLang="ja-JP" sz="1200" dirty="0">
              <a:latin typeface="HGSｺﾞｼｯｸM" panose="020B0600000000000000" pitchFamily="50" charset="-128"/>
              <a:ea typeface="HGSｺﾞｼｯｸM" panose="020B0600000000000000" pitchFamily="50" charset="-128"/>
            </a:endParaRPr>
          </a:p>
        </p:txBody>
      </p:sp>
      <p:sp>
        <p:nvSpPr>
          <p:cNvPr id="15" name="テキスト ボックス 14"/>
          <p:cNvSpPr txBox="1"/>
          <p:nvPr/>
        </p:nvSpPr>
        <p:spPr>
          <a:xfrm>
            <a:off x="4484614" y="3051505"/>
            <a:ext cx="3980298" cy="738664"/>
          </a:xfrm>
          <a:prstGeom prst="rect">
            <a:avLst/>
          </a:prstGeom>
          <a:noFill/>
        </p:spPr>
        <p:txBody>
          <a:bodyPr wrap="square" rtlCol="0">
            <a:spAutoFit/>
          </a:bodyPr>
          <a:lstStyle/>
          <a:p>
            <a:r>
              <a:rPr kumimoji="1" lang="ja-JP" altLang="en-US" sz="1050" dirty="0">
                <a:latin typeface="HGSｺﾞｼｯｸM" panose="020B0600000000000000" pitchFamily="50" charset="-128"/>
                <a:ea typeface="HGSｺﾞｼｯｸM" panose="020B0600000000000000" pitchFamily="50" charset="-128"/>
              </a:rPr>
              <a:t>夫：週末の夜は、友人を招いてバル気分。</a:t>
            </a:r>
            <a:endParaRPr kumimoji="1" lang="en-US" altLang="ja-JP" sz="1050" dirty="0">
              <a:latin typeface="HGSｺﾞｼｯｸM" panose="020B0600000000000000" pitchFamily="50" charset="-128"/>
              <a:ea typeface="HGSｺﾞｼｯｸM" panose="020B0600000000000000" pitchFamily="50" charset="-128"/>
            </a:endParaRPr>
          </a:p>
          <a:p>
            <a:r>
              <a:rPr lang="ja-JP" altLang="en-US" sz="1050" dirty="0">
                <a:latin typeface="HGSｺﾞｼｯｸM" panose="020B0600000000000000" pitchFamily="50" charset="-128"/>
                <a:ea typeface="HGSｺﾞｼｯｸM" panose="020B0600000000000000" pitchFamily="50" charset="-128"/>
              </a:rPr>
              <a:t>　　最近はコーヒーにはまり、おいしい淹れ方を研究中。</a:t>
            </a:r>
            <a:endParaRPr lang="en-US" altLang="ja-JP" sz="1050" dirty="0">
              <a:latin typeface="HGSｺﾞｼｯｸM" panose="020B0600000000000000" pitchFamily="50" charset="-128"/>
              <a:ea typeface="HGSｺﾞｼｯｸM" panose="020B0600000000000000" pitchFamily="50" charset="-128"/>
            </a:endParaRPr>
          </a:p>
          <a:p>
            <a:r>
              <a:rPr kumimoji="1" lang="ja-JP" altLang="en-US" sz="1050" dirty="0">
                <a:latin typeface="HGSｺﾞｼｯｸM" panose="020B0600000000000000" pitchFamily="50" charset="-128"/>
                <a:ea typeface="HGSｺﾞｼｯｸM" panose="020B0600000000000000" pitchFamily="50" charset="-128"/>
              </a:rPr>
              <a:t>妻：ママはお料理作りが好きで平日は友達とランチをしたり</a:t>
            </a:r>
            <a:endParaRPr kumimoji="1" lang="en-US" altLang="ja-JP" sz="1050" dirty="0">
              <a:latin typeface="HGSｺﾞｼｯｸM" panose="020B0600000000000000" pitchFamily="50" charset="-128"/>
              <a:ea typeface="HGSｺﾞｼｯｸM" panose="020B0600000000000000" pitchFamily="50" charset="-128"/>
            </a:endParaRPr>
          </a:p>
          <a:p>
            <a:r>
              <a:rPr lang="ja-JP" altLang="en-US" sz="1050" dirty="0">
                <a:latin typeface="HGSｺﾞｼｯｸM" panose="020B0600000000000000" pitchFamily="50" charset="-128"/>
                <a:ea typeface="HGSｺﾞｼｯｸM" panose="020B0600000000000000" pitchFamily="50" charset="-128"/>
              </a:rPr>
              <a:t>　　</a:t>
            </a:r>
            <a:r>
              <a:rPr kumimoji="1" lang="ja-JP" altLang="en-US" sz="1050" dirty="0">
                <a:latin typeface="HGSｺﾞｼｯｸM" panose="020B0600000000000000" pitchFamily="50" charset="-128"/>
                <a:ea typeface="HGSｺﾞｼｯｸM" panose="020B0600000000000000" pitchFamily="50" charset="-128"/>
              </a:rPr>
              <a:t>週末は家族みんなでのんびり食べるブランチが楽しみ。</a:t>
            </a:r>
            <a:endParaRPr kumimoji="1" lang="en-US" altLang="ja-JP" sz="1050" dirty="0">
              <a:latin typeface="HGSｺﾞｼｯｸM" panose="020B0600000000000000" pitchFamily="50" charset="-128"/>
              <a:ea typeface="HGSｺﾞｼｯｸM" panose="020B0600000000000000" pitchFamily="50" charset="-128"/>
            </a:endParaRPr>
          </a:p>
        </p:txBody>
      </p:sp>
      <p:sp>
        <p:nvSpPr>
          <p:cNvPr id="2" name="テキスト ボックス 1"/>
          <p:cNvSpPr txBox="1"/>
          <p:nvPr/>
        </p:nvSpPr>
        <p:spPr>
          <a:xfrm>
            <a:off x="2030389" y="2748072"/>
            <a:ext cx="1252969" cy="307777"/>
          </a:xfrm>
          <a:prstGeom prst="rect">
            <a:avLst/>
          </a:prstGeom>
          <a:noFill/>
        </p:spPr>
        <p:txBody>
          <a:bodyPr wrap="square" rtlCol="0">
            <a:spAutoFit/>
          </a:bodyPr>
          <a:lstStyle/>
          <a:p>
            <a:r>
              <a:rPr kumimoji="1" lang="en-US" altLang="ja-JP" sz="1400" dirty="0">
                <a:latin typeface="HGSｺﾞｼｯｸM" panose="020B0600000000000000" pitchFamily="50" charset="-128"/>
                <a:ea typeface="HGSｺﾞｼｯｸM" panose="020B0600000000000000" pitchFamily="50" charset="-128"/>
              </a:rPr>
              <a:t>【</a:t>
            </a:r>
            <a:r>
              <a:rPr kumimoji="1" lang="ja-JP" altLang="en-US" sz="1400" dirty="0">
                <a:latin typeface="HGSｺﾞｼｯｸM" panose="020B0600000000000000" pitchFamily="50" charset="-128"/>
                <a:ea typeface="HGSｺﾞｼｯｸM" panose="020B0600000000000000" pitchFamily="50" charset="-128"/>
              </a:rPr>
              <a:t>家族構成</a:t>
            </a:r>
            <a:r>
              <a:rPr kumimoji="1" lang="en-US" altLang="ja-JP" sz="1400" dirty="0">
                <a:latin typeface="HGSｺﾞｼｯｸM" panose="020B0600000000000000" pitchFamily="50" charset="-128"/>
                <a:ea typeface="HGSｺﾞｼｯｸM" panose="020B0600000000000000" pitchFamily="50" charset="-128"/>
              </a:rPr>
              <a:t>】</a:t>
            </a:r>
            <a:endParaRPr kumimoji="1" lang="ja-JP" altLang="en-US" sz="1400" dirty="0">
              <a:latin typeface="HGSｺﾞｼｯｸM" panose="020B0600000000000000" pitchFamily="50" charset="-128"/>
              <a:ea typeface="HGSｺﾞｼｯｸM" panose="020B0600000000000000" pitchFamily="50" charset="-128"/>
            </a:endParaRPr>
          </a:p>
        </p:txBody>
      </p:sp>
      <p:pic>
        <p:nvPicPr>
          <p:cNvPr id="10" name="図 9"/>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536264" y="4082819"/>
            <a:ext cx="3021784" cy="2011374"/>
          </a:xfrm>
          <a:prstGeom prst="rect">
            <a:avLst/>
          </a:prstGeom>
        </p:spPr>
      </p:pic>
      <p:pic>
        <p:nvPicPr>
          <p:cNvPr id="22" name="図 21"/>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6338064" y="4082819"/>
            <a:ext cx="3021784" cy="2011375"/>
          </a:xfrm>
          <a:prstGeom prst="rect">
            <a:avLst/>
          </a:prstGeom>
        </p:spPr>
      </p:pic>
      <p:pic>
        <p:nvPicPr>
          <p:cNvPr id="18" name="図 17">
            <a:extLst>
              <a:ext uri="{FF2B5EF4-FFF2-40B4-BE49-F238E27FC236}">
                <a16:creationId xmlns:a16="http://schemas.microsoft.com/office/drawing/2014/main" id="{EAC6ABD3-A90E-4144-AB99-21C97319681E}"/>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706053" y="4085708"/>
            <a:ext cx="2484006" cy="2008485"/>
          </a:xfrm>
          <a:prstGeom prst="rect">
            <a:avLst/>
          </a:prstGeom>
        </p:spPr>
      </p:pic>
      <p:pic>
        <p:nvPicPr>
          <p:cNvPr id="20" name="図 19">
            <a:extLst>
              <a:ext uri="{FF2B5EF4-FFF2-40B4-BE49-F238E27FC236}">
                <a16:creationId xmlns:a16="http://schemas.microsoft.com/office/drawing/2014/main" id="{296AF968-9EF6-4740-BF53-2F09EB10E249}"/>
              </a:ext>
            </a:extLst>
          </p:cNvPr>
          <p:cNvPicPr>
            <a:picLocks noChangeAspect="1"/>
          </p:cNvPicPr>
          <p:nvPr/>
        </p:nvPicPr>
        <p:blipFill>
          <a:blip r:embed="rId6" cstate="print">
            <a:extLst>
              <a:ext uri="{28A0092B-C50C-407E-A947-70E740481C1C}">
                <a14:useLocalDpi xmlns:a14="http://schemas.microsoft.com/office/drawing/2010/main"/>
              </a:ext>
            </a:extLst>
          </a:blip>
          <a:srcRect/>
          <a:stretch/>
        </p:blipFill>
        <p:spPr>
          <a:xfrm>
            <a:off x="8698345" y="120781"/>
            <a:ext cx="1075453" cy="519299"/>
          </a:xfrm>
          <a:prstGeom prst="rect">
            <a:avLst/>
          </a:prstGeom>
        </p:spPr>
      </p:pic>
      <p:sp>
        <p:nvSpPr>
          <p:cNvPr id="21" name="テキスト ボックス 20">
            <a:extLst>
              <a:ext uri="{FF2B5EF4-FFF2-40B4-BE49-F238E27FC236}">
                <a16:creationId xmlns:a16="http://schemas.microsoft.com/office/drawing/2014/main" id="{6A0657F9-CAC6-AE46-AD93-C9C70C84901C}"/>
              </a:ext>
            </a:extLst>
          </p:cNvPr>
          <p:cNvSpPr txBox="1"/>
          <p:nvPr/>
        </p:nvSpPr>
        <p:spPr>
          <a:xfrm>
            <a:off x="616946" y="110169"/>
            <a:ext cx="1635188" cy="461665"/>
          </a:xfrm>
          <a:prstGeom prst="rect">
            <a:avLst/>
          </a:prstGeom>
          <a:noFill/>
        </p:spPr>
        <p:txBody>
          <a:bodyPr wrap="square" rtlCol="0">
            <a:spAutoFit/>
          </a:bodyPr>
          <a:lstStyle/>
          <a:p>
            <a:r>
              <a:rPr lang="en-US" altLang="ja-JP" sz="2400" dirty="0">
                <a:latin typeface="Verdana" panose="020B0604030504040204" pitchFamily="34" charset="0"/>
                <a:ea typeface="Verdana" panose="020B0604030504040204" pitchFamily="34" charset="0"/>
                <a:cs typeface="Verdana" panose="020B0604030504040204" pitchFamily="34" charset="0"/>
              </a:rPr>
              <a:t>Life</a:t>
            </a:r>
            <a:r>
              <a:rPr lang="ja-JP" altLang="en-US" sz="2400" dirty="0">
                <a:latin typeface="Verdana" panose="020B0604030504040204" pitchFamily="34" charset="0"/>
                <a:ea typeface="Verdana" panose="020B0604030504040204" pitchFamily="34" charset="0"/>
                <a:cs typeface="Verdana" panose="020B0604030504040204" pitchFamily="34" charset="0"/>
              </a:rPr>
              <a:t> </a:t>
            </a:r>
            <a:r>
              <a:rPr lang="en-US" altLang="ja-JP" sz="2400" dirty="0">
                <a:latin typeface="Verdana" panose="020B0604030504040204" pitchFamily="34" charset="0"/>
                <a:ea typeface="Verdana" panose="020B0604030504040204" pitchFamily="34" charset="0"/>
                <a:cs typeface="Verdana" panose="020B0604030504040204" pitchFamily="34" charset="0"/>
              </a:rPr>
              <a:t>Style</a:t>
            </a:r>
          </a:p>
        </p:txBody>
      </p:sp>
      <p:sp>
        <p:nvSpPr>
          <p:cNvPr id="23" name="テキスト ボックス 22">
            <a:extLst>
              <a:ext uri="{FF2B5EF4-FFF2-40B4-BE49-F238E27FC236}">
                <a16:creationId xmlns:a16="http://schemas.microsoft.com/office/drawing/2014/main" id="{3BC5CB4E-7043-1247-97EA-C9CC7358BDA1}"/>
              </a:ext>
            </a:extLst>
          </p:cNvPr>
          <p:cNvSpPr txBox="1"/>
          <p:nvPr/>
        </p:nvSpPr>
        <p:spPr>
          <a:xfrm>
            <a:off x="2266690" y="226541"/>
            <a:ext cx="1504757" cy="307777"/>
          </a:xfrm>
          <a:prstGeom prst="rect">
            <a:avLst/>
          </a:prstGeom>
          <a:noFill/>
        </p:spPr>
        <p:txBody>
          <a:bodyPr wrap="square" rtlCol="0">
            <a:spAutoFit/>
          </a:bodyPr>
          <a:lstStyle/>
          <a:p>
            <a:r>
              <a:rPr lang="ja-JP" altLang="en-US" sz="1400" dirty="0">
                <a:latin typeface="HGSｺﾞｼｯｸM" panose="020B0600000000000000" pitchFamily="50" charset="-128"/>
                <a:ea typeface="HGSｺﾞｼｯｸM" panose="020B0600000000000000" pitchFamily="50" charset="-128"/>
              </a:rPr>
              <a:t>生活スタイル</a:t>
            </a:r>
            <a:endParaRPr kumimoji="1" lang="ja-JP" altLang="en-US" sz="1400" dirty="0">
              <a:latin typeface="HGSｺﾞｼｯｸM" panose="020B0600000000000000" pitchFamily="50" charset="-128"/>
              <a:ea typeface="HGSｺﾞｼｯｸM" panose="020B0600000000000000" pitchFamily="50" charset="-128"/>
            </a:endParaRPr>
          </a:p>
        </p:txBody>
      </p:sp>
    </p:spTree>
    <p:extLst>
      <p:ext uri="{BB962C8B-B14F-4D97-AF65-F5344CB8AC3E}">
        <p14:creationId xmlns:p14="http://schemas.microsoft.com/office/powerpoint/2010/main" val="29635826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 y="6635262"/>
            <a:ext cx="9906001" cy="222738"/>
          </a:xfrm>
          <a:prstGeom prst="rect">
            <a:avLst/>
          </a:prstGeom>
          <a:solidFill>
            <a:srgbClr val="EAD7CC">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722923"/>
          </a:xfrm>
          <a:prstGeom prst="rect">
            <a:avLst/>
          </a:prstGeom>
          <a:solidFill>
            <a:srgbClr val="EAD7CC">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descr="画面の領域"/>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16843" y="1543840"/>
            <a:ext cx="5223055" cy="3111088"/>
          </a:xfrm>
          <a:prstGeom prst="rect">
            <a:avLst/>
          </a:prstGeom>
        </p:spPr>
      </p:pic>
      <p:pic>
        <p:nvPicPr>
          <p:cNvPr id="11" name="図 10"/>
          <p:cNvPicPr>
            <a:picLocks noChangeAspect="1"/>
          </p:cNvPicPr>
          <p:nvPr/>
        </p:nvPicPr>
        <p:blipFill>
          <a:blip r:embed="rId3"/>
          <a:stretch>
            <a:fillRect/>
          </a:stretch>
        </p:blipFill>
        <p:spPr>
          <a:xfrm>
            <a:off x="412252" y="1130634"/>
            <a:ext cx="3681394" cy="3452294"/>
          </a:xfrm>
          <a:prstGeom prst="rect">
            <a:avLst/>
          </a:prstGeom>
        </p:spPr>
      </p:pic>
      <p:pic>
        <p:nvPicPr>
          <p:cNvPr id="18" name="図 17"/>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2699036" y="4790032"/>
            <a:ext cx="1389629" cy="1398771"/>
          </a:xfrm>
          <a:prstGeom prst="rect">
            <a:avLst/>
          </a:prstGeom>
        </p:spPr>
      </p:pic>
      <p:sp>
        <p:nvSpPr>
          <p:cNvPr id="2" name="テキスト ボックス 1"/>
          <p:cNvSpPr txBox="1"/>
          <p:nvPr/>
        </p:nvSpPr>
        <p:spPr>
          <a:xfrm>
            <a:off x="4953000" y="5120085"/>
            <a:ext cx="4493477" cy="738664"/>
          </a:xfrm>
          <a:prstGeom prst="rect">
            <a:avLst/>
          </a:prstGeom>
          <a:noFill/>
        </p:spPr>
        <p:txBody>
          <a:bodyPr wrap="square" rtlCol="0">
            <a:spAutoFit/>
          </a:bodyPr>
          <a:lstStyle/>
          <a:p>
            <a:r>
              <a:rPr lang="ja-JP" altLang="en-US" sz="1400" dirty="0">
                <a:latin typeface="HGSｺﾞｼｯｸM" panose="020B0600000000000000" pitchFamily="50" charset="-128"/>
                <a:ea typeface="HGSｺﾞｼｯｸM" panose="020B0600000000000000" pitchFamily="50" charset="-128"/>
              </a:rPr>
              <a:t>軒は出さずにすっきりとした</a:t>
            </a:r>
            <a:r>
              <a:rPr kumimoji="1" lang="ja-JP" altLang="en-US" sz="1400" dirty="0">
                <a:latin typeface="HGSｺﾞｼｯｸM" panose="020B0600000000000000" pitchFamily="50" charset="-128"/>
                <a:ea typeface="HGSｺﾞｼｯｸM" panose="020B0600000000000000" pitchFamily="50" charset="-128"/>
              </a:rPr>
              <a:t>三角屋根と南面に大きく開放された窓が特徴です。奥行のあるリビング前のテラスが内と外をゆるやかにつなぎます。</a:t>
            </a:r>
            <a:endParaRPr kumimoji="1" lang="en-US" altLang="ja-JP" sz="1400" dirty="0">
              <a:latin typeface="HGSｺﾞｼｯｸM" panose="020B0600000000000000" pitchFamily="50" charset="-128"/>
              <a:ea typeface="HGSｺﾞｼｯｸM" panose="020B0600000000000000" pitchFamily="50" charset="-128"/>
            </a:endParaRPr>
          </a:p>
        </p:txBody>
      </p:sp>
      <p:pic>
        <p:nvPicPr>
          <p:cNvPr id="12" name="図 11">
            <a:extLst>
              <a:ext uri="{FF2B5EF4-FFF2-40B4-BE49-F238E27FC236}">
                <a16:creationId xmlns:a16="http://schemas.microsoft.com/office/drawing/2014/main" id="{28AEFF35-7E62-804E-9D11-8951011D1CC2}"/>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8698345" y="120781"/>
            <a:ext cx="1075453" cy="519299"/>
          </a:xfrm>
          <a:prstGeom prst="rect">
            <a:avLst/>
          </a:prstGeom>
        </p:spPr>
      </p:pic>
      <p:sp>
        <p:nvSpPr>
          <p:cNvPr id="13" name="テキスト ボックス 12">
            <a:extLst>
              <a:ext uri="{FF2B5EF4-FFF2-40B4-BE49-F238E27FC236}">
                <a16:creationId xmlns:a16="http://schemas.microsoft.com/office/drawing/2014/main" id="{38674AFC-3DCA-5D46-8137-1112AEA5926F}"/>
              </a:ext>
            </a:extLst>
          </p:cNvPr>
          <p:cNvSpPr txBox="1"/>
          <p:nvPr/>
        </p:nvSpPr>
        <p:spPr>
          <a:xfrm>
            <a:off x="616946" y="110169"/>
            <a:ext cx="1722842" cy="461665"/>
          </a:xfrm>
          <a:prstGeom prst="rect">
            <a:avLst/>
          </a:prstGeom>
          <a:noFill/>
        </p:spPr>
        <p:txBody>
          <a:bodyPr wrap="square" rtlCol="0">
            <a:spAutoFit/>
          </a:bodyPr>
          <a:lstStyle/>
          <a:p>
            <a:r>
              <a:rPr lang="en-US" altLang="ja-JP" sz="2400" dirty="0">
                <a:latin typeface="Verdana" panose="020B0604030504040204" pitchFamily="34" charset="0"/>
                <a:ea typeface="Verdana" panose="020B0604030504040204" pitchFamily="34" charset="0"/>
                <a:cs typeface="Verdana" panose="020B0604030504040204" pitchFamily="34" charset="0"/>
              </a:rPr>
              <a:t>Elevation</a:t>
            </a:r>
            <a:r>
              <a:rPr lang="ja-JP" altLang="en-US" sz="2400" dirty="0">
                <a:latin typeface="Verdana" panose="020B0604030504040204" pitchFamily="34" charset="0"/>
                <a:ea typeface="Verdana" panose="020B0604030504040204" pitchFamily="34" charset="0"/>
                <a:cs typeface="Verdana" panose="020B0604030504040204" pitchFamily="34" charset="0"/>
              </a:rPr>
              <a:t> </a:t>
            </a:r>
            <a:endParaRPr lang="en-US" altLang="ja-JP" sz="2400" dirty="0">
              <a:latin typeface="Verdana" panose="020B0604030504040204" pitchFamily="34" charset="0"/>
              <a:ea typeface="Verdana" panose="020B0604030504040204" pitchFamily="34" charset="0"/>
              <a:cs typeface="Verdana" panose="020B0604030504040204" pitchFamily="34" charset="0"/>
            </a:endParaRPr>
          </a:p>
        </p:txBody>
      </p:sp>
      <p:sp>
        <p:nvSpPr>
          <p:cNvPr id="14" name="テキスト ボックス 13">
            <a:extLst>
              <a:ext uri="{FF2B5EF4-FFF2-40B4-BE49-F238E27FC236}">
                <a16:creationId xmlns:a16="http://schemas.microsoft.com/office/drawing/2014/main" id="{52F2EFEA-021E-BE4E-A327-3E9DAB615F19}"/>
              </a:ext>
            </a:extLst>
          </p:cNvPr>
          <p:cNvSpPr txBox="1"/>
          <p:nvPr/>
        </p:nvSpPr>
        <p:spPr>
          <a:xfrm>
            <a:off x="2235613" y="226541"/>
            <a:ext cx="1504757" cy="307777"/>
          </a:xfrm>
          <a:prstGeom prst="rect">
            <a:avLst/>
          </a:prstGeom>
          <a:noFill/>
        </p:spPr>
        <p:txBody>
          <a:bodyPr wrap="square" rtlCol="0">
            <a:spAutoFit/>
          </a:bodyPr>
          <a:lstStyle/>
          <a:p>
            <a:r>
              <a:rPr lang="ja-JP" altLang="en-US" sz="1400" dirty="0">
                <a:latin typeface="HGSｺﾞｼｯｸM" panose="020B0600000000000000" pitchFamily="50" charset="-128"/>
                <a:ea typeface="HGSｺﾞｼｯｸM" panose="020B0600000000000000" pitchFamily="50" charset="-128"/>
              </a:rPr>
              <a:t>立面</a:t>
            </a:r>
            <a:r>
              <a:rPr kumimoji="1" lang="ja-JP" altLang="en-US" sz="1400" dirty="0">
                <a:latin typeface="HGSｺﾞｼｯｸM" panose="020B0600000000000000" pitchFamily="50" charset="-128"/>
                <a:ea typeface="HGSｺﾞｼｯｸM" panose="020B0600000000000000" pitchFamily="50" charset="-128"/>
              </a:rPr>
              <a:t>プラン</a:t>
            </a:r>
          </a:p>
        </p:txBody>
      </p:sp>
    </p:spTree>
    <p:extLst>
      <p:ext uri="{BB962C8B-B14F-4D97-AF65-F5344CB8AC3E}">
        <p14:creationId xmlns:p14="http://schemas.microsoft.com/office/powerpoint/2010/main" val="12260159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 y="6635262"/>
            <a:ext cx="9906001" cy="222738"/>
          </a:xfrm>
          <a:prstGeom prst="rect">
            <a:avLst/>
          </a:prstGeom>
          <a:solidFill>
            <a:srgbClr val="EAD7CC">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722923"/>
          </a:xfrm>
          <a:prstGeom prst="rect">
            <a:avLst/>
          </a:prstGeom>
          <a:solidFill>
            <a:srgbClr val="EAD7CC">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図 10" descr="画面の領域"/>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783454" y="5524232"/>
            <a:ext cx="1990344" cy="942237"/>
          </a:xfrm>
          <a:prstGeom prst="rect">
            <a:avLst/>
          </a:prstGeom>
        </p:spPr>
      </p:pic>
      <p:pic>
        <p:nvPicPr>
          <p:cNvPr id="17" name="図 16" descr="画面の領域"/>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868123" y="1569205"/>
            <a:ext cx="3153505" cy="3997752"/>
          </a:xfrm>
          <a:prstGeom prst="rect">
            <a:avLst/>
          </a:prstGeom>
        </p:spPr>
      </p:pic>
      <p:pic>
        <p:nvPicPr>
          <p:cNvPr id="20" name="図 1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934051" y="1949090"/>
            <a:ext cx="1689149" cy="2530972"/>
          </a:xfrm>
          <a:prstGeom prst="rect">
            <a:avLst/>
          </a:prstGeom>
        </p:spPr>
      </p:pic>
      <p:sp>
        <p:nvSpPr>
          <p:cNvPr id="2" name="角丸四角形吹き出し 1"/>
          <p:cNvSpPr/>
          <p:nvPr/>
        </p:nvSpPr>
        <p:spPr>
          <a:xfrm>
            <a:off x="226390" y="992786"/>
            <a:ext cx="1474937" cy="789760"/>
          </a:xfrm>
          <a:prstGeom prst="wedgeRoundRectCallout">
            <a:avLst>
              <a:gd name="adj1" fmla="val 65371"/>
              <a:gd name="adj2" fmla="val 131510"/>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13" name="角丸四角形吹き出し 12"/>
          <p:cNvSpPr/>
          <p:nvPr/>
        </p:nvSpPr>
        <p:spPr>
          <a:xfrm>
            <a:off x="2633896" y="985689"/>
            <a:ext cx="1471795" cy="789760"/>
          </a:xfrm>
          <a:prstGeom prst="wedgeRoundRectCallout">
            <a:avLst>
              <a:gd name="adj1" fmla="val 18053"/>
              <a:gd name="adj2" fmla="val 124403"/>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14" name="角丸四角形吹き出し 13"/>
          <p:cNvSpPr/>
          <p:nvPr/>
        </p:nvSpPr>
        <p:spPr>
          <a:xfrm>
            <a:off x="3231810" y="5742323"/>
            <a:ext cx="1246775" cy="789761"/>
          </a:xfrm>
          <a:prstGeom prst="wedgeRoundRectCallout">
            <a:avLst>
              <a:gd name="adj1" fmla="val -38016"/>
              <a:gd name="adj2" fmla="val -187625"/>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16" name="角丸四角形吹き出し 15"/>
          <p:cNvSpPr/>
          <p:nvPr/>
        </p:nvSpPr>
        <p:spPr>
          <a:xfrm>
            <a:off x="1701434" y="5742324"/>
            <a:ext cx="1332774" cy="789760"/>
          </a:xfrm>
          <a:prstGeom prst="wedgeRoundRectCallout">
            <a:avLst>
              <a:gd name="adj1" fmla="val -14476"/>
              <a:gd name="adj2" fmla="val -154270"/>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18" name="角丸四角形吹き出し 17"/>
          <p:cNvSpPr/>
          <p:nvPr/>
        </p:nvSpPr>
        <p:spPr>
          <a:xfrm>
            <a:off x="117497" y="5706229"/>
            <a:ext cx="1314191" cy="789760"/>
          </a:xfrm>
          <a:prstGeom prst="wedgeRoundRectCallout">
            <a:avLst>
              <a:gd name="adj1" fmla="val 54259"/>
              <a:gd name="adj2" fmla="val -267387"/>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22" name="テキスト ボックス 21"/>
          <p:cNvSpPr txBox="1"/>
          <p:nvPr/>
        </p:nvSpPr>
        <p:spPr>
          <a:xfrm>
            <a:off x="486559" y="998644"/>
            <a:ext cx="946725"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キッチン</a:t>
            </a:r>
            <a:endParaRPr lang="en-US" altLang="ja-JP" sz="1050" dirty="0">
              <a:latin typeface="HGSｺﾞｼｯｸM" panose="020B0600000000000000" pitchFamily="50" charset="-128"/>
              <a:ea typeface="HGSｺﾞｼｯｸM" panose="020B0600000000000000" pitchFamily="50" charset="-128"/>
            </a:endParaRPr>
          </a:p>
        </p:txBody>
      </p:sp>
      <p:sp>
        <p:nvSpPr>
          <p:cNvPr id="23" name="テキスト ボックス 22"/>
          <p:cNvSpPr txBox="1"/>
          <p:nvPr/>
        </p:nvSpPr>
        <p:spPr>
          <a:xfrm>
            <a:off x="2883299" y="1001931"/>
            <a:ext cx="946725"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水廻り</a:t>
            </a:r>
            <a:endParaRPr lang="en-US" altLang="ja-JP" sz="1050" dirty="0">
              <a:latin typeface="HGSｺﾞｼｯｸM" panose="020B0600000000000000" pitchFamily="50" charset="-128"/>
              <a:ea typeface="HGSｺﾞｼｯｸM" panose="020B0600000000000000" pitchFamily="50" charset="-128"/>
            </a:endParaRPr>
          </a:p>
        </p:txBody>
      </p:sp>
      <p:sp>
        <p:nvSpPr>
          <p:cNvPr id="24" name="テキスト ボックス 23"/>
          <p:cNvSpPr txBox="1"/>
          <p:nvPr/>
        </p:nvSpPr>
        <p:spPr>
          <a:xfrm>
            <a:off x="3429435" y="5763643"/>
            <a:ext cx="816543"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本棚</a:t>
            </a:r>
            <a:endParaRPr lang="en-US" altLang="ja-JP" sz="1050" dirty="0">
              <a:latin typeface="HGSｺﾞｼｯｸM" panose="020B0600000000000000" pitchFamily="50" charset="-128"/>
              <a:ea typeface="HGSｺﾞｼｯｸM" panose="020B0600000000000000" pitchFamily="50" charset="-128"/>
            </a:endParaRPr>
          </a:p>
        </p:txBody>
      </p:sp>
      <p:sp>
        <p:nvSpPr>
          <p:cNvPr id="25" name="テキスト ボックス 24"/>
          <p:cNvSpPr txBox="1"/>
          <p:nvPr/>
        </p:nvSpPr>
        <p:spPr>
          <a:xfrm>
            <a:off x="1877562" y="5773071"/>
            <a:ext cx="946725"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テラス</a:t>
            </a:r>
            <a:endParaRPr lang="en-US" altLang="ja-JP" sz="1050" dirty="0">
              <a:latin typeface="HGSｺﾞｼｯｸM" panose="020B0600000000000000" pitchFamily="50" charset="-128"/>
              <a:ea typeface="HGSｺﾞｼｯｸM" panose="020B0600000000000000" pitchFamily="50" charset="-128"/>
            </a:endParaRPr>
          </a:p>
        </p:txBody>
      </p:sp>
      <p:sp>
        <p:nvSpPr>
          <p:cNvPr id="26" name="テキスト ボックス 25"/>
          <p:cNvSpPr txBox="1"/>
          <p:nvPr/>
        </p:nvSpPr>
        <p:spPr>
          <a:xfrm>
            <a:off x="273080" y="5712776"/>
            <a:ext cx="946725"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黒板ボード</a:t>
            </a:r>
            <a:endParaRPr lang="en-US" altLang="ja-JP" sz="1050" dirty="0">
              <a:latin typeface="HGSｺﾞｼｯｸM" panose="020B0600000000000000" pitchFamily="50" charset="-128"/>
              <a:ea typeface="HGSｺﾞｼｯｸM" panose="020B0600000000000000" pitchFamily="50" charset="-128"/>
            </a:endParaRPr>
          </a:p>
        </p:txBody>
      </p:sp>
      <p:sp>
        <p:nvSpPr>
          <p:cNvPr id="3" name="テキスト ボックス 2"/>
          <p:cNvSpPr txBox="1"/>
          <p:nvPr/>
        </p:nvSpPr>
        <p:spPr>
          <a:xfrm>
            <a:off x="132960" y="5974804"/>
            <a:ext cx="1384719" cy="461665"/>
          </a:xfrm>
          <a:prstGeom prst="rect">
            <a:avLst/>
          </a:prstGeom>
          <a:noFill/>
        </p:spPr>
        <p:txBody>
          <a:bodyPr wrap="square" rtlCol="0">
            <a:spAutoFit/>
          </a:bodyPr>
          <a:lstStyle/>
          <a:p>
            <a:r>
              <a:rPr lang="ja-JP" altLang="en-US" sz="800" dirty="0">
                <a:latin typeface="HGSｺﾞｼｯｸM" panose="020B0600000000000000" pitchFamily="50" charset="-128"/>
                <a:ea typeface="HGSｺﾞｼｯｸM" panose="020B0600000000000000" pitchFamily="50" charset="-128"/>
              </a:rPr>
              <a:t>好きな文字やイラストを描くとカフェ気分がぐっと高まります</a:t>
            </a:r>
            <a:endParaRPr kumimoji="1" lang="ja-JP" altLang="en-US" sz="800" dirty="0">
              <a:latin typeface="HGSｺﾞｼｯｸM" panose="020B0600000000000000" pitchFamily="50" charset="-128"/>
              <a:ea typeface="HGSｺﾞｼｯｸM" panose="020B0600000000000000" pitchFamily="50" charset="-128"/>
            </a:endParaRPr>
          </a:p>
        </p:txBody>
      </p:sp>
      <p:sp>
        <p:nvSpPr>
          <p:cNvPr id="29" name="テキスト ボックス 28"/>
          <p:cNvSpPr txBox="1"/>
          <p:nvPr/>
        </p:nvSpPr>
        <p:spPr>
          <a:xfrm>
            <a:off x="232362" y="1321853"/>
            <a:ext cx="1479562" cy="338554"/>
          </a:xfrm>
          <a:prstGeom prst="rect">
            <a:avLst/>
          </a:prstGeom>
          <a:noFill/>
        </p:spPr>
        <p:txBody>
          <a:bodyPr wrap="square" rtlCol="0">
            <a:spAutoFit/>
          </a:bodyPr>
          <a:lstStyle/>
          <a:p>
            <a:r>
              <a:rPr lang="ja-JP" altLang="en-US" sz="800" dirty="0">
                <a:latin typeface="HGSｺﾞｼｯｸM" panose="020B0600000000000000" pitchFamily="50" charset="-128"/>
                <a:ea typeface="HGSｺﾞｼｯｸM" panose="020B0600000000000000" pitchFamily="50" charset="-128"/>
              </a:rPr>
              <a:t>お料理をそのままサーブできるカウンター式キッチン</a:t>
            </a:r>
            <a:endParaRPr lang="en-US" altLang="ja-JP" sz="800" dirty="0">
              <a:latin typeface="HGSｺﾞｼｯｸM" panose="020B0600000000000000" pitchFamily="50" charset="-128"/>
              <a:ea typeface="HGSｺﾞｼｯｸM" panose="020B0600000000000000" pitchFamily="50" charset="-128"/>
            </a:endParaRPr>
          </a:p>
        </p:txBody>
      </p:sp>
      <p:sp>
        <p:nvSpPr>
          <p:cNvPr id="30" name="テキスト ボックス 29"/>
          <p:cNvSpPr txBox="1"/>
          <p:nvPr/>
        </p:nvSpPr>
        <p:spPr>
          <a:xfrm>
            <a:off x="2623299" y="1326447"/>
            <a:ext cx="1542301" cy="338554"/>
          </a:xfrm>
          <a:prstGeom prst="rect">
            <a:avLst/>
          </a:prstGeom>
          <a:noFill/>
        </p:spPr>
        <p:txBody>
          <a:bodyPr wrap="square" rtlCol="0">
            <a:spAutoFit/>
          </a:bodyPr>
          <a:lstStyle/>
          <a:p>
            <a:r>
              <a:rPr kumimoji="1" lang="ja-JP" altLang="en-US" sz="800" dirty="0">
                <a:latin typeface="HGSｺﾞｼｯｸM" panose="020B0600000000000000" pitchFamily="50" charset="-128"/>
                <a:ea typeface="HGSｺﾞｼｯｸM" panose="020B0600000000000000" pitchFamily="50" charset="-128"/>
              </a:rPr>
              <a:t>家事動線を意識して水廻りをコンパクトにまとめました</a:t>
            </a:r>
          </a:p>
        </p:txBody>
      </p:sp>
      <p:sp>
        <p:nvSpPr>
          <p:cNvPr id="31" name="テキスト ボックス 30"/>
          <p:cNvSpPr txBox="1"/>
          <p:nvPr/>
        </p:nvSpPr>
        <p:spPr>
          <a:xfrm>
            <a:off x="3217963" y="6012896"/>
            <a:ext cx="1209492" cy="461665"/>
          </a:xfrm>
          <a:prstGeom prst="rect">
            <a:avLst/>
          </a:prstGeom>
          <a:noFill/>
        </p:spPr>
        <p:txBody>
          <a:bodyPr wrap="square" rtlCol="0">
            <a:spAutoFit/>
          </a:bodyPr>
          <a:lstStyle/>
          <a:p>
            <a:r>
              <a:rPr kumimoji="1" lang="ja-JP" altLang="en-US" sz="800" dirty="0">
                <a:latin typeface="HGSｺﾞｼｯｸM" panose="020B0600000000000000" pitchFamily="50" charset="-128"/>
                <a:ea typeface="HGSｺﾞｼｯｸM" panose="020B0600000000000000" pitchFamily="50" charset="-128"/>
              </a:rPr>
              <a:t>好きな本や雑貨もたくさん飾れるギャラリースペース</a:t>
            </a:r>
          </a:p>
        </p:txBody>
      </p:sp>
      <p:sp>
        <p:nvSpPr>
          <p:cNvPr id="32" name="テキスト ボックス 31"/>
          <p:cNvSpPr txBox="1"/>
          <p:nvPr/>
        </p:nvSpPr>
        <p:spPr>
          <a:xfrm>
            <a:off x="1701327" y="6012948"/>
            <a:ext cx="1384719" cy="461665"/>
          </a:xfrm>
          <a:prstGeom prst="rect">
            <a:avLst/>
          </a:prstGeom>
          <a:noFill/>
        </p:spPr>
        <p:txBody>
          <a:bodyPr wrap="square" rtlCol="0">
            <a:spAutoFit/>
          </a:bodyPr>
          <a:lstStyle/>
          <a:p>
            <a:r>
              <a:rPr kumimoji="1" lang="ja-JP" altLang="en-US" sz="800" dirty="0">
                <a:latin typeface="HGSｺﾞｼｯｸM" panose="020B0600000000000000" pitchFamily="50" charset="-128"/>
                <a:ea typeface="HGSｺﾞｼｯｸM" panose="020B0600000000000000" pitchFamily="50" charset="-128"/>
              </a:rPr>
              <a:t>天気の良い日はここでのんびりカフェタイムを楽しめます</a:t>
            </a:r>
          </a:p>
        </p:txBody>
      </p:sp>
      <p:pic>
        <p:nvPicPr>
          <p:cNvPr id="35" name="図 34" descr="画面の領域"/>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4729375" y="1743443"/>
            <a:ext cx="2954867" cy="3589867"/>
          </a:xfrm>
          <a:prstGeom prst="rect">
            <a:avLst/>
          </a:prstGeom>
        </p:spPr>
      </p:pic>
      <p:sp>
        <p:nvSpPr>
          <p:cNvPr id="28" name="テキスト ボックス 27"/>
          <p:cNvSpPr txBox="1"/>
          <p:nvPr/>
        </p:nvSpPr>
        <p:spPr>
          <a:xfrm>
            <a:off x="6472161" y="1028226"/>
            <a:ext cx="946725"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子供室</a:t>
            </a:r>
            <a:endParaRPr lang="en-US" altLang="ja-JP" sz="1050" dirty="0">
              <a:latin typeface="HGSｺﾞｼｯｸM" panose="020B0600000000000000" pitchFamily="50" charset="-128"/>
              <a:ea typeface="HGSｺﾞｼｯｸM" panose="020B0600000000000000" pitchFamily="50" charset="-128"/>
            </a:endParaRPr>
          </a:p>
        </p:txBody>
      </p:sp>
      <p:sp>
        <p:nvSpPr>
          <p:cNvPr id="33" name="テキスト ボックス 32"/>
          <p:cNvSpPr txBox="1"/>
          <p:nvPr/>
        </p:nvSpPr>
        <p:spPr>
          <a:xfrm>
            <a:off x="6266717" y="1281960"/>
            <a:ext cx="1344390" cy="461665"/>
          </a:xfrm>
          <a:prstGeom prst="rect">
            <a:avLst/>
          </a:prstGeom>
          <a:noFill/>
        </p:spPr>
        <p:txBody>
          <a:bodyPr wrap="square" rtlCol="0">
            <a:spAutoFit/>
          </a:bodyPr>
          <a:lstStyle/>
          <a:p>
            <a:r>
              <a:rPr lang="ja-JP" altLang="en-US" sz="800" dirty="0">
                <a:latin typeface="HGSｺﾞｼｯｸM" panose="020B0600000000000000" pitchFamily="50" charset="-128"/>
                <a:ea typeface="HGSｺﾞｼｯｸM" panose="020B0600000000000000" pitchFamily="50" charset="-128"/>
              </a:rPr>
              <a:t>お子様の成長に合わせてフレキシブルに対応できる２間続き</a:t>
            </a:r>
            <a:endParaRPr lang="en-US" altLang="ja-JP" sz="800" dirty="0">
              <a:latin typeface="HGSｺﾞｼｯｸM" panose="020B0600000000000000" pitchFamily="50" charset="-128"/>
              <a:ea typeface="HGSｺﾞｼｯｸM" panose="020B0600000000000000" pitchFamily="50" charset="-128"/>
            </a:endParaRPr>
          </a:p>
        </p:txBody>
      </p:sp>
      <p:sp>
        <p:nvSpPr>
          <p:cNvPr id="21" name="角丸四角形吹き出し 20"/>
          <p:cNvSpPr/>
          <p:nvPr/>
        </p:nvSpPr>
        <p:spPr>
          <a:xfrm>
            <a:off x="5013734" y="5751466"/>
            <a:ext cx="1386077" cy="789760"/>
          </a:xfrm>
          <a:prstGeom prst="wedgeRoundRectCallout">
            <a:avLst>
              <a:gd name="adj1" fmla="val 4165"/>
              <a:gd name="adj2" fmla="val -255992"/>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27" name="テキスト ボックス 26"/>
          <p:cNvSpPr txBox="1"/>
          <p:nvPr/>
        </p:nvSpPr>
        <p:spPr>
          <a:xfrm>
            <a:off x="5200581" y="5823879"/>
            <a:ext cx="946725" cy="253916"/>
          </a:xfrm>
          <a:prstGeom prst="rect">
            <a:avLst/>
          </a:prstGeom>
          <a:noFill/>
        </p:spPr>
        <p:txBody>
          <a:bodyPr wrap="square" rtlCol="0">
            <a:spAutoFit/>
          </a:bodyPr>
          <a:lstStyle/>
          <a:p>
            <a:pPr algn="ctr"/>
            <a:r>
              <a:rPr lang="ja-JP" altLang="en-US" sz="1050" dirty="0">
                <a:latin typeface="HGSｺﾞｼｯｸM" panose="020B0600000000000000" pitchFamily="50" charset="-128"/>
                <a:ea typeface="HGSｺﾞｼｯｸM" panose="020B0600000000000000" pitchFamily="50" charset="-128"/>
              </a:rPr>
              <a:t>吹抜け</a:t>
            </a:r>
            <a:endParaRPr lang="en-US" altLang="ja-JP" sz="1050" dirty="0">
              <a:latin typeface="HGSｺﾞｼｯｸM" panose="020B0600000000000000" pitchFamily="50" charset="-128"/>
              <a:ea typeface="HGSｺﾞｼｯｸM" panose="020B0600000000000000" pitchFamily="50" charset="-128"/>
            </a:endParaRPr>
          </a:p>
        </p:txBody>
      </p:sp>
      <p:sp>
        <p:nvSpPr>
          <p:cNvPr id="34" name="テキスト ボックス 33"/>
          <p:cNvSpPr txBox="1"/>
          <p:nvPr/>
        </p:nvSpPr>
        <p:spPr>
          <a:xfrm>
            <a:off x="5065572" y="6069167"/>
            <a:ext cx="1335228" cy="338554"/>
          </a:xfrm>
          <a:prstGeom prst="rect">
            <a:avLst/>
          </a:prstGeom>
          <a:noFill/>
        </p:spPr>
        <p:txBody>
          <a:bodyPr wrap="square" rtlCol="0">
            <a:spAutoFit/>
          </a:bodyPr>
          <a:lstStyle/>
          <a:p>
            <a:r>
              <a:rPr lang="ja-JP" altLang="en-US" sz="800" dirty="0">
                <a:latin typeface="HGSｺﾞｼｯｸM" panose="020B0600000000000000" pitchFamily="50" charset="-128"/>
                <a:ea typeface="HGSｺﾞｼｯｸM" panose="020B0600000000000000" pitchFamily="50" charset="-128"/>
              </a:rPr>
              <a:t>リビングは開放的な大空間の吹抜です</a:t>
            </a:r>
            <a:endParaRPr kumimoji="1" lang="ja-JP" altLang="en-US" sz="800" dirty="0">
              <a:latin typeface="HGSｺﾞｼｯｸM" panose="020B0600000000000000" pitchFamily="50" charset="-128"/>
              <a:ea typeface="HGSｺﾞｼｯｸM" panose="020B0600000000000000" pitchFamily="50" charset="-128"/>
            </a:endParaRPr>
          </a:p>
        </p:txBody>
      </p:sp>
      <p:sp>
        <p:nvSpPr>
          <p:cNvPr id="19" name="角丸四角形吹き出し 18"/>
          <p:cNvSpPr/>
          <p:nvPr/>
        </p:nvSpPr>
        <p:spPr>
          <a:xfrm>
            <a:off x="6206808" y="998958"/>
            <a:ext cx="1422727" cy="789760"/>
          </a:xfrm>
          <a:prstGeom prst="wedgeRoundRectCallout">
            <a:avLst>
              <a:gd name="adj1" fmla="val -50679"/>
              <a:gd name="adj2" fmla="val 146826"/>
              <a:gd name="adj3" fmla="val 16667"/>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36" name="テキスト ボックス 35"/>
          <p:cNvSpPr txBox="1"/>
          <p:nvPr/>
        </p:nvSpPr>
        <p:spPr>
          <a:xfrm>
            <a:off x="3843190" y="5124862"/>
            <a:ext cx="1640342" cy="261610"/>
          </a:xfrm>
          <a:prstGeom prst="rect">
            <a:avLst/>
          </a:prstGeom>
          <a:noFill/>
        </p:spPr>
        <p:txBody>
          <a:bodyPr wrap="square" rtlCol="0">
            <a:spAutoFit/>
          </a:bodyPr>
          <a:lstStyle/>
          <a:p>
            <a:r>
              <a:rPr lang="ja-JP" altLang="en-US" sz="1050" dirty="0">
                <a:latin typeface="HGSｺﾞｼｯｸM" panose="020B0600000000000000" pitchFamily="50" charset="-128"/>
                <a:ea typeface="HGSｺﾞｼｯｸM" panose="020B0600000000000000" pitchFamily="50" charset="-128"/>
              </a:rPr>
              <a:t>１</a:t>
            </a:r>
            <a:r>
              <a:rPr lang="en-US" altLang="ja-JP" sz="1050" dirty="0">
                <a:latin typeface="HGSｺﾞｼｯｸM" panose="020B0600000000000000" pitchFamily="50" charset="-128"/>
                <a:ea typeface="HGSｺﾞｼｯｸM" panose="020B0600000000000000" pitchFamily="50" charset="-128"/>
              </a:rPr>
              <a:t>F</a:t>
            </a:r>
            <a:r>
              <a:rPr lang="ja-JP" altLang="en-US" sz="1050" dirty="0">
                <a:latin typeface="HGSｺﾞｼｯｸM" panose="020B0600000000000000" pitchFamily="50" charset="-128"/>
                <a:ea typeface="HGSｺﾞｼｯｸM" panose="020B0600000000000000" pitchFamily="50" charset="-128"/>
              </a:rPr>
              <a:t>　</a:t>
            </a:r>
            <a:r>
              <a:rPr lang="en-US" altLang="ja-JP" sz="1050" dirty="0">
                <a:latin typeface="HGSｺﾞｼｯｸM" panose="020B0600000000000000" pitchFamily="50" charset="-128"/>
                <a:ea typeface="HGSｺﾞｼｯｸM" panose="020B0600000000000000" pitchFamily="50" charset="-128"/>
              </a:rPr>
              <a:t>PLAN</a:t>
            </a:r>
            <a:endParaRPr kumimoji="1" lang="ja-JP" altLang="en-US" sz="1050" dirty="0">
              <a:latin typeface="HGSｺﾞｼｯｸM" panose="020B0600000000000000" pitchFamily="50" charset="-128"/>
              <a:ea typeface="HGSｺﾞｼｯｸM" panose="020B0600000000000000" pitchFamily="50" charset="-128"/>
            </a:endParaRPr>
          </a:p>
        </p:txBody>
      </p:sp>
      <p:sp>
        <p:nvSpPr>
          <p:cNvPr id="37" name="テキスト ボックス 36"/>
          <p:cNvSpPr txBox="1"/>
          <p:nvPr/>
        </p:nvSpPr>
        <p:spPr>
          <a:xfrm>
            <a:off x="7684242" y="5146463"/>
            <a:ext cx="1640342" cy="261610"/>
          </a:xfrm>
          <a:prstGeom prst="rect">
            <a:avLst/>
          </a:prstGeom>
          <a:noFill/>
        </p:spPr>
        <p:txBody>
          <a:bodyPr wrap="square" rtlCol="0">
            <a:spAutoFit/>
          </a:bodyPr>
          <a:lstStyle/>
          <a:p>
            <a:r>
              <a:rPr lang="en-US" altLang="ja-JP" sz="1050" dirty="0">
                <a:latin typeface="HGSｺﾞｼｯｸM" panose="020B0600000000000000" pitchFamily="50" charset="-128"/>
                <a:ea typeface="HGSｺﾞｼｯｸM" panose="020B0600000000000000" pitchFamily="50" charset="-128"/>
              </a:rPr>
              <a:t>2</a:t>
            </a:r>
            <a:r>
              <a:rPr lang="ja-JP" altLang="en-US" sz="1050" dirty="0">
                <a:latin typeface="HGSｺﾞｼｯｸM" panose="020B0600000000000000" pitchFamily="50" charset="-128"/>
                <a:ea typeface="HGSｺﾞｼｯｸM" panose="020B0600000000000000" pitchFamily="50" charset="-128"/>
              </a:rPr>
              <a:t> </a:t>
            </a:r>
            <a:r>
              <a:rPr lang="en-US" altLang="ja-JP" sz="1050" dirty="0">
                <a:latin typeface="HGSｺﾞｼｯｸM" panose="020B0600000000000000" pitchFamily="50" charset="-128"/>
                <a:ea typeface="HGSｺﾞｼｯｸM" panose="020B0600000000000000" pitchFamily="50" charset="-128"/>
              </a:rPr>
              <a:t>F</a:t>
            </a:r>
            <a:r>
              <a:rPr lang="ja-JP" altLang="en-US" sz="1050" dirty="0">
                <a:latin typeface="HGSｺﾞｼｯｸM" panose="020B0600000000000000" pitchFamily="50" charset="-128"/>
                <a:ea typeface="HGSｺﾞｼｯｸM" panose="020B0600000000000000" pitchFamily="50" charset="-128"/>
              </a:rPr>
              <a:t>　</a:t>
            </a:r>
            <a:r>
              <a:rPr lang="en-US" altLang="ja-JP" sz="1050" dirty="0">
                <a:latin typeface="HGSｺﾞｼｯｸM" panose="020B0600000000000000" pitchFamily="50" charset="-128"/>
                <a:ea typeface="HGSｺﾞｼｯｸM" panose="020B0600000000000000" pitchFamily="50" charset="-128"/>
              </a:rPr>
              <a:t>PLAN</a:t>
            </a:r>
            <a:endParaRPr kumimoji="1" lang="ja-JP" altLang="en-US" sz="1050" dirty="0">
              <a:latin typeface="HGSｺﾞｼｯｸM" panose="020B0600000000000000" pitchFamily="50" charset="-128"/>
              <a:ea typeface="HGSｺﾞｼｯｸM" panose="020B0600000000000000" pitchFamily="50" charset="-128"/>
            </a:endParaRPr>
          </a:p>
        </p:txBody>
      </p:sp>
      <p:pic>
        <p:nvPicPr>
          <p:cNvPr id="38" name="図 37">
            <a:extLst>
              <a:ext uri="{FF2B5EF4-FFF2-40B4-BE49-F238E27FC236}">
                <a16:creationId xmlns:a16="http://schemas.microsoft.com/office/drawing/2014/main" id="{876094F0-0E49-D840-B7D4-CC6565E7E050}"/>
              </a:ext>
            </a:extLst>
          </p:cNvPr>
          <p:cNvPicPr>
            <a:picLocks noChangeAspect="1"/>
          </p:cNvPicPr>
          <p:nvPr/>
        </p:nvPicPr>
        <p:blipFill>
          <a:blip r:embed="rId6" cstate="print">
            <a:extLst>
              <a:ext uri="{28A0092B-C50C-407E-A947-70E740481C1C}">
                <a14:useLocalDpi xmlns:a14="http://schemas.microsoft.com/office/drawing/2010/main"/>
              </a:ext>
            </a:extLst>
          </a:blip>
          <a:srcRect/>
          <a:stretch/>
        </p:blipFill>
        <p:spPr>
          <a:xfrm>
            <a:off x="8698345" y="120781"/>
            <a:ext cx="1075453" cy="519299"/>
          </a:xfrm>
          <a:prstGeom prst="rect">
            <a:avLst/>
          </a:prstGeom>
        </p:spPr>
      </p:pic>
      <p:sp>
        <p:nvSpPr>
          <p:cNvPr id="39" name="テキスト ボックス 38">
            <a:extLst>
              <a:ext uri="{FF2B5EF4-FFF2-40B4-BE49-F238E27FC236}">
                <a16:creationId xmlns:a16="http://schemas.microsoft.com/office/drawing/2014/main" id="{4BCB36FD-01FE-364B-B476-716A38B7CE4E}"/>
              </a:ext>
            </a:extLst>
          </p:cNvPr>
          <p:cNvSpPr txBox="1"/>
          <p:nvPr/>
        </p:nvSpPr>
        <p:spPr>
          <a:xfrm>
            <a:off x="616946" y="114357"/>
            <a:ext cx="1753722" cy="461665"/>
          </a:xfrm>
          <a:prstGeom prst="rect">
            <a:avLst/>
          </a:prstGeom>
          <a:noFill/>
        </p:spPr>
        <p:txBody>
          <a:bodyPr wrap="square" rtlCol="0">
            <a:spAutoFit/>
          </a:bodyPr>
          <a:lstStyle/>
          <a:p>
            <a:r>
              <a:rPr lang="en-US" altLang="ja-JP" sz="2400" dirty="0">
                <a:latin typeface="Verdana" panose="020B0604030504040204" pitchFamily="34" charset="0"/>
                <a:ea typeface="Verdana" panose="020B0604030504040204" pitchFamily="34" charset="0"/>
                <a:cs typeface="Verdana" panose="020B0604030504040204" pitchFamily="34" charset="0"/>
              </a:rPr>
              <a:t>Floor</a:t>
            </a:r>
            <a:r>
              <a:rPr lang="ja-JP" altLang="en-US" sz="2400" dirty="0">
                <a:latin typeface="Verdana" panose="020B0604030504040204" pitchFamily="34" charset="0"/>
                <a:ea typeface="Verdana" panose="020B0604030504040204" pitchFamily="34" charset="0"/>
                <a:cs typeface="Verdana" panose="020B0604030504040204" pitchFamily="34" charset="0"/>
              </a:rPr>
              <a:t> </a:t>
            </a:r>
            <a:r>
              <a:rPr lang="en-US" altLang="ja-JP" sz="2400" dirty="0">
                <a:latin typeface="Verdana" panose="020B0604030504040204" pitchFamily="34" charset="0"/>
                <a:ea typeface="Verdana" panose="020B0604030504040204" pitchFamily="34" charset="0"/>
                <a:cs typeface="Verdana" panose="020B0604030504040204" pitchFamily="34" charset="0"/>
              </a:rPr>
              <a:t>Plan</a:t>
            </a:r>
          </a:p>
        </p:txBody>
      </p:sp>
      <p:sp>
        <p:nvSpPr>
          <p:cNvPr id="40" name="テキスト ボックス 39">
            <a:extLst>
              <a:ext uri="{FF2B5EF4-FFF2-40B4-BE49-F238E27FC236}">
                <a16:creationId xmlns:a16="http://schemas.microsoft.com/office/drawing/2014/main" id="{BDD78507-F2AD-164F-AFDF-2FEEAD9803E7}"/>
              </a:ext>
            </a:extLst>
          </p:cNvPr>
          <p:cNvSpPr txBox="1"/>
          <p:nvPr/>
        </p:nvSpPr>
        <p:spPr>
          <a:xfrm>
            <a:off x="2401791" y="226541"/>
            <a:ext cx="1504757" cy="307777"/>
          </a:xfrm>
          <a:prstGeom prst="rect">
            <a:avLst/>
          </a:prstGeom>
          <a:noFill/>
        </p:spPr>
        <p:txBody>
          <a:bodyPr wrap="square" rtlCol="0">
            <a:spAutoFit/>
          </a:bodyPr>
          <a:lstStyle/>
          <a:p>
            <a:r>
              <a:rPr kumimoji="1" lang="ja-JP" altLang="en-US" sz="1400" dirty="0">
                <a:latin typeface="HGSｺﾞｼｯｸM" panose="020B0600000000000000" pitchFamily="50" charset="-128"/>
                <a:ea typeface="HGSｺﾞｼｯｸM" panose="020B0600000000000000" pitchFamily="50" charset="-128"/>
              </a:rPr>
              <a:t>間取プラン</a:t>
            </a:r>
          </a:p>
        </p:txBody>
      </p:sp>
    </p:spTree>
    <p:extLst>
      <p:ext uri="{BB962C8B-B14F-4D97-AF65-F5344CB8AC3E}">
        <p14:creationId xmlns:p14="http://schemas.microsoft.com/office/powerpoint/2010/main" val="12687554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 y="6635262"/>
            <a:ext cx="9906001" cy="222738"/>
          </a:xfrm>
          <a:prstGeom prst="rect">
            <a:avLst/>
          </a:prstGeom>
          <a:solidFill>
            <a:srgbClr val="EAD7CC">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722923"/>
          </a:xfrm>
          <a:prstGeom prst="rect">
            <a:avLst/>
          </a:prstGeom>
          <a:solidFill>
            <a:srgbClr val="EAD7CC">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 name="直線コネクタ 2"/>
          <p:cNvCxnSpPr/>
          <p:nvPr/>
        </p:nvCxnSpPr>
        <p:spPr>
          <a:xfrm>
            <a:off x="650644" y="1981920"/>
            <a:ext cx="8662223" cy="1"/>
          </a:xfrm>
          <a:prstGeom prst="line">
            <a:avLst/>
          </a:prstGeom>
          <a:ln w="19050">
            <a:solidFill>
              <a:srgbClr val="586570"/>
            </a:solidFill>
            <a:prstDash val="sysDot"/>
          </a:ln>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4240227" y="1036334"/>
            <a:ext cx="4881198" cy="646331"/>
          </a:xfrm>
          <a:prstGeom prst="rect">
            <a:avLst/>
          </a:prstGeom>
          <a:noFill/>
        </p:spPr>
        <p:txBody>
          <a:bodyPr wrap="square" rtlCol="0">
            <a:spAutoFit/>
          </a:bodyPr>
          <a:lstStyle/>
          <a:p>
            <a:r>
              <a:rPr lang="ja-JP" altLang="en-US" sz="1200" dirty="0">
                <a:latin typeface="HGSｺﾞｼｯｸM" panose="020B0600000000000000" pitchFamily="50" charset="-128"/>
                <a:ea typeface="HGSｺﾞｼｯｸM" panose="020B0600000000000000" pitchFamily="50" charset="-128"/>
              </a:rPr>
              <a:t>ナチュラルな北欧スタイルは、シンプルであたたかい印象を。</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パーソナルソファに座り、カフェでのんびりくつろぐような時間を</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ご自宅で過ごしませんか？</a:t>
            </a:r>
            <a:endParaRPr lang="en-US" altLang="ja-JP" sz="1200" dirty="0">
              <a:latin typeface="HGSｺﾞｼｯｸM" panose="020B0600000000000000" pitchFamily="50" charset="-128"/>
              <a:ea typeface="HGSｺﾞｼｯｸM" panose="020B0600000000000000" pitchFamily="50" charset="-128"/>
            </a:endParaRPr>
          </a:p>
        </p:txBody>
      </p:sp>
      <p:sp>
        <p:nvSpPr>
          <p:cNvPr id="17" name="テキスト ボックス 16"/>
          <p:cNvSpPr txBox="1"/>
          <p:nvPr/>
        </p:nvSpPr>
        <p:spPr>
          <a:xfrm>
            <a:off x="616945" y="976661"/>
            <a:ext cx="3189296" cy="830997"/>
          </a:xfrm>
          <a:prstGeom prst="rect">
            <a:avLst/>
          </a:prstGeom>
          <a:noFill/>
        </p:spPr>
        <p:txBody>
          <a:bodyPr wrap="square" rtlCol="0">
            <a:spAutoFit/>
          </a:bodyPr>
          <a:lstStyle/>
          <a:p>
            <a:pPr algn="ctr"/>
            <a:r>
              <a:rPr lang="ja-JP" altLang="en-US" sz="2400" b="1" dirty="0">
                <a:latin typeface="Verdana" panose="020B0604030504040204" pitchFamily="34" charset="0"/>
                <a:ea typeface="Verdana" panose="020B0604030504040204" pitchFamily="34" charset="0"/>
                <a:cs typeface="Verdana" panose="020B0604030504040204" pitchFamily="34" charset="0"/>
              </a:rPr>
              <a:t>おうちでくつろぐ</a:t>
            </a:r>
            <a:endParaRPr lang="en-US" altLang="ja-JP" sz="2400" b="1" dirty="0">
              <a:latin typeface="Verdana" panose="020B0604030504040204" pitchFamily="34" charset="0"/>
              <a:ea typeface="Verdana" panose="020B0604030504040204" pitchFamily="34" charset="0"/>
              <a:cs typeface="Verdana" panose="020B0604030504040204" pitchFamily="34" charset="0"/>
            </a:endParaRPr>
          </a:p>
          <a:p>
            <a:pPr algn="ctr"/>
            <a:r>
              <a:rPr lang="ja-JP" altLang="en-US" sz="2400" b="1" dirty="0">
                <a:latin typeface="Verdana" panose="020B0604030504040204" pitchFamily="34" charset="0"/>
                <a:ea typeface="Verdana" panose="020B0604030504040204" pitchFamily="34" charset="0"/>
                <a:cs typeface="Verdana" panose="020B0604030504040204" pitchFamily="34" charset="0"/>
              </a:rPr>
              <a:t>カフェスタイル</a:t>
            </a:r>
            <a:endParaRPr kumimoji="1" lang="en-US" altLang="ja-JP" sz="2400" b="1" dirty="0">
              <a:latin typeface="Verdana" panose="020B0604030504040204" pitchFamily="34" charset="0"/>
              <a:ea typeface="Verdana" panose="020B0604030504040204" pitchFamily="34" charset="0"/>
              <a:cs typeface="Verdana" panose="020B0604030504040204" pitchFamily="34" charset="0"/>
            </a:endParaRPr>
          </a:p>
        </p:txBody>
      </p:sp>
      <p:pic>
        <p:nvPicPr>
          <p:cNvPr id="22" name="図 21" descr="画面の領域"/>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4097331" y="4799778"/>
            <a:ext cx="5111826" cy="1795749"/>
          </a:xfrm>
          <a:prstGeom prst="rect">
            <a:avLst/>
          </a:prstGeom>
        </p:spPr>
      </p:pic>
      <p:pic>
        <p:nvPicPr>
          <p:cNvPr id="2" name="図 1" descr="画面の領域"/>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028320" y="2084696"/>
            <a:ext cx="2624924" cy="2712098"/>
          </a:xfrm>
          <a:prstGeom prst="rect">
            <a:avLst/>
          </a:prstGeom>
        </p:spPr>
      </p:pic>
      <p:pic>
        <p:nvPicPr>
          <p:cNvPr id="5" name="図 4" descr="画面の領域"/>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680826" y="2152499"/>
            <a:ext cx="2634609" cy="2644295"/>
          </a:xfrm>
          <a:prstGeom prst="rect">
            <a:avLst/>
          </a:prstGeom>
        </p:spPr>
      </p:pic>
      <p:pic>
        <p:nvPicPr>
          <p:cNvPr id="10" name="図 9" descr="画面の領域"/>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50644" y="2330483"/>
            <a:ext cx="3010320" cy="3781953"/>
          </a:xfrm>
          <a:prstGeom prst="rect">
            <a:avLst/>
          </a:prstGeom>
        </p:spPr>
      </p:pic>
      <p:pic>
        <p:nvPicPr>
          <p:cNvPr id="18" name="図 17">
            <a:extLst>
              <a:ext uri="{FF2B5EF4-FFF2-40B4-BE49-F238E27FC236}">
                <a16:creationId xmlns:a16="http://schemas.microsoft.com/office/drawing/2014/main" id="{7543BA34-0879-9D40-A7D3-7DA63E900857}"/>
              </a:ext>
            </a:extLst>
          </p:cNvPr>
          <p:cNvPicPr>
            <a:picLocks noChangeAspect="1"/>
          </p:cNvPicPr>
          <p:nvPr/>
        </p:nvPicPr>
        <p:blipFill>
          <a:blip r:embed="rId6" cstate="print">
            <a:extLst>
              <a:ext uri="{28A0092B-C50C-407E-A947-70E740481C1C}">
                <a14:useLocalDpi xmlns:a14="http://schemas.microsoft.com/office/drawing/2010/main"/>
              </a:ext>
            </a:extLst>
          </a:blip>
          <a:srcRect/>
          <a:stretch/>
        </p:blipFill>
        <p:spPr>
          <a:xfrm>
            <a:off x="8698345" y="120781"/>
            <a:ext cx="1075453" cy="519299"/>
          </a:xfrm>
          <a:prstGeom prst="rect">
            <a:avLst/>
          </a:prstGeom>
        </p:spPr>
      </p:pic>
      <p:sp>
        <p:nvSpPr>
          <p:cNvPr id="19" name="テキスト ボックス 18">
            <a:extLst>
              <a:ext uri="{FF2B5EF4-FFF2-40B4-BE49-F238E27FC236}">
                <a16:creationId xmlns:a16="http://schemas.microsoft.com/office/drawing/2014/main" id="{7A1A339D-DF36-D149-8440-4A276C56B067}"/>
              </a:ext>
            </a:extLst>
          </p:cNvPr>
          <p:cNvSpPr txBox="1"/>
          <p:nvPr/>
        </p:nvSpPr>
        <p:spPr>
          <a:xfrm>
            <a:off x="616945" y="114357"/>
            <a:ext cx="3272009" cy="461665"/>
          </a:xfrm>
          <a:prstGeom prst="rect">
            <a:avLst/>
          </a:prstGeom>
          <a:noFill/>
        </p:spPr>
        <p:txBody>
          <a:bodyPr wrap="square" rtlCol="0">
            <a:spAutoFit/>
          </a:bodyPr>
          <a:lstStyle/>
          <a:p>
            <a:r>
              <a:rPr lang="en-US" altLang="ja-JP" sz="2400" dirty="0">
                <a:latin typeface="Verdana" panose="020B0604030504040204" pitchFamily="34" charset="0"/>
                <a:ea typeface="Verdana" panose="020B0604030504040204" pitchFamily="34" charset="0"/>
                <a:cs typeface="Verdana" panose="020B0604030504040204" pitchFamily="34" charset="0"/>
              </a:rPr>
              <a:t>Interior Plan</a:t>
            </a:r>
          </a:p>
        </p:txBody>
      </p:sp>
      <p:sp>
        <p:nvSpPr>
          <p:cNvPr id="20" name="テキスト ボックス 19">
            <a:extLst>
              <a:ext uri="{FF2B5EF4-FFF2-40B4-BE49-F238E27FC236}">
                <a16:creationId xmlns:a16="http://schemas.microsoft.com/office/drawing/2014/main" id="{CD31F95C-EF04-7545-A0E9-020344C43239}"/>
              </a:ext>
            </a:extLst>
          </p:cNvPr>
          <p:cNvSpPr txBox="1"/>
          <p:nvPr/>
        </p:nvSpPr>
        <p:spPr>
          <a:xfrm>
            <a:off x="2771436" y="229774"/>
            <a:ext cx="1688163" cy="307777"/>
          </a:xfrm>
          <a:prstGeom prst="rect">
            <a:avLst/>
          </a:prstGeom>
          <a:noFill/>
        </p:spPr>
        <p:txBody>
          <a:bodyPr wrap="square" rtlCol="0">
            <a:spAutoFit/>
          </a:bodyPr>
          <a:lstStyle/>
          <a:p>
            <a:r>
              <a:rPr lang="ja-JP" altLang="en-US" sz="1400" dirty="0">
                <a:latin typeface="HGSｺﾞｼｯｸM" panose="020B0600000000000000" pitchFamily="50" charset="-128"/>
                <a:ea typeface="HGSｺﾞｼｯｸM" panose="020B0600000000000000" pitchFamily="50" charset="-128"/>
              </a:rPr>
              <a:t>インテリアプラン</a:t>
            </a:r>
            <a:endParaRPr kumimoji="1" lang="ja-JP" altLang="en-US" sz="1400" dirty="0">
              <a:latin typeface="HGSｺﾞｼｯｸM" panose="020B0600000000000000" pitchFamily="50" charset="-128"/>
              <a:ea typeface="HGSｺﾞｼｯｸM" panose="020B0600000000000000" pitchFamily="50" charset="-128"/>
            </a:endParaRPr>
          </a:p>
        </p:txBody>
      </p:sp>
    </p:spTree>
    <p:extLst>
      <p:ext uri="{BB962C8B-B14F-4D97-AF65-F5344CB8AC3E}">
        <p14:creationId xmlns:p14="http://schemas.microsoft.com/office/powerpoint/2010/main" val="19371462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 y="6635262"/>
            <a:ext cx="9906001" cy="222738"/>
          </a:xfrm>
          <a:prstGeom prst="rect">
            <a:avLst/>
          </a:prstGeom>
          <a:solidFill>
            <a:srgbClr val="6B717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213429"/>
          </a:xfrm>
          <a:prstGeom prst="rect">
            <a:avLst/>
          </a:prstGeom>
          <a:solidFill>
            <a:srgbClr val="6B717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3087154" y="951381"/>
            <a:ext cx="3658667" cy="1138773"/>
          </a:xfrm>
          <a:prstGeom prst="rect">
            <a:avLst/>
          </a:prstGeom>
          <a:noFill/>
        </p:spPr>
        <p:txBody>
          <a:bodyPr wrap="square" rtlCol="0">
            <a:spAutoFit/>
          </a:bodyPr>
          <a:lstStyle/>
          <a:p>
            <a:pPr algn="ctr"/>
            <a:r>
              <a:rPr kumimoji="1" lang="en-US" altLang="ja-JP" sz="4000" b="1" dirty="0" err="1">
                <a:latin typeface="Verdana" panose="020B0604030504040204" pitchFamily="34" charset="0"/>
                <a:ea typeface="Verdana" panose="020B0604030504040204" pitchFamily="34" charset="0"/>
                <a:cs typeface="Verdana" panose="020B0604030504040204" pitchFamily="34" charset="0"/>
              </a:rPr>
              <a:t>Doma</a:t>
            </a:r>
            <a:r>
              <a:rPr kumimoji="1" lang="en-US" altLang="ja-JP" sz="4000" b="1" dirty="0">
                <a:latin typeface="Verdana" panose="020B0604030504040204" pitchFamily="34" charset="0"/>
                <a:ea typeface="Verdana" panose="020B0604030504040204" pitchFamily="34" charset="0"/>
                <a:cs typeface="Verdana" panose="020B0604030504040204" pitchFamily="34" charset="0"/>
              </a:rPr>
              <a:t> style </a:t>
            </a:r>
          </a:p>
          <a:p>
            <a:pPr algn="ctr"/>
            <a:r>
              <a:rPr lang="en-US" altLang="ja-JP" sz="2800" dirty="0">
                <a:latin typeface="Verdana" panose="020B0604030504040204" pitchFamily="34" charset="0"/>
                <a:ea typeface="Verdana" panose="020B0604030504040204" pitchFamily="34" charset="0"/>
                <a:cs typeface="Verdana" panose="020B0604030504040204" pitchFamily="34" charset="0"/>
              </a:rPr>
              <a:t>STYLE BOOK</a:t>
            </a:r>
            <a:endParaRPr kumimoji="1" lang="ja-JP" altLang="en-US" sz="2800" dirty="0">
              <a:latin typeface="Verdana" panose="020B0604030504040204" pitchFamily="34" charset="0"/>
              <a:cs typeface="Verdana" panose="020B0604030504040204" pitchFamily="34" charset="0"/>
            </a:endParaRPr>
          </a:p>
        </p:txBody>
      </p:sp>
      <p:pic>
        <p:nvPicPr>
          <p:cNvPr id="2" name="図 1" descr="画面の領域"/>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340620" y="2689711"/>
            <a:ext cx="3224759" cy="2544569"/>
          </a:xfrm>
          <a:prstGeom prst="rect">
            <a:avLst/>
          </a:prstGeom>
        </p:spPr>
      </p:pic>
      <p:pic>
        <p:nvPicPr>
          <p:cNvPr id="8" name="図 7">
            <a:extLst>
              <a:ext uri="{FF2B5EF4-FFF2-40B4-BE49-F238E27FC236}">
                <a16:creationId xmlns:a16="http://schemas.microsoft.com/office/drawing/2014/main" id="{01FAF235-0E70-EC47-BC6F-D3D0B474144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827073" y="5448401"/>
            <a:ext cx="2339772" cy="432349"/>
          </a:xfrm>
          <a:prstGeom prst="rect">
            <a:avLst/>
          </a:prstGeom>
        </p:spPr>
      </p:pic>
    </p:spTree>
    <p:extLst>
      <p:ext uri="{BB962C8B-B14F-4D97-AF65-F5344CB8AC3E}">
        <p14:creationId xmlns:p14="http://schemas.microsoft.com/office/powerpoint/2010/main" val="6436606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 y="6635262"/>
            <a:ext cx="9906001" cy="222738"/>
          </a:xfrm>
          <a:prstGeom prst="rect">
            <a:avLst/>
          </a:prstGeom>
          <a:solidFill>
            <a:srgbClr val="6B717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722923"/>
          </a:xfrm>
          <a:prstGeom prst="rect">
            <a:avLst/>
          </a:prstGeom>
          <a:solidFill>
            <a:srgbClr val="6B717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748158" y="1334262"/>
            <a:ext cx="3658667" cy="707886"/>
          </a:xfrm>
          <a:prstGeom prst="rect">
            <a:avLst/>
          </a:prstGeom>
          <a:noFill/>
        </p:spPr>
        <p:txBody>
          <a:bodyPr wrap="square" rtlCol="0">
            <a:spAutoFit/>
          </a:bodyPr>
          <a:lstStyle/>
          <a:p>
            <a:pPr algn="ctr"/>
            <a:r>
              <a:rPr lang="en-US" altLang="ja-JP" sz="4000" b="1" dirty="0" err="1">
                <a:latin typeface="Verdana" panose="020B0604030504040204" pitchFamily="34" charset="0"/>
                <a:ea typeface="Verdana" panose="020B0604030504040204" pitchFamily="34" charset="0"/>
                <a:cs typeface="Verdana" panose="020B0604030504040204" pitchFamily="34" charset="0"/>
              </a:rPr>
              <a:t>Doma</a:t>
            </a:r>
            <a:r>
              <a:rPr kumimoji="1" lang="en-US" altLang="ja-JP" sz="4000" b="1" dirty="0">
                <a:latin typeface="Verdana" panose="020B0604030504040204" pitchFamily="34" charset="0"/>
                <a:ea typeface="Verdana" panose="020B0604030504040204" pitchFamily="34" charset="0"/>
                <a:cs typeface="Verdana" panose="020B0604030504040204" pitchFamily="34" charset="0"/>
              </a:rPr>
              <a:t> style </a:t>
            </a:r>
          </a:p>
        </p:txBody>
      </p:sp>
      <p:cxnSp>
        <p:nvCxnSpPr>
          <p:cNvPr id="3" name="直線コネクタ 2"/>
          <p:cNvCxnSpPr/>
          <p:nvPr/>
        </p:nvCxnSpPr>
        <p:spPr>
          <a:xfrm>
            <a:off x="616945" y="2728183"/>
            <a:ext cx="8662223" cy="1"/>
          </a:xfrm>
          <a:prstGeom prst="line">
            <a:avLst/>
          </a:prstGeom>
          <a:ln w="19050">
            <a:solidFill>
              <a:srgbClr val="586570"/>
            </a:solidFill>
            <a:prstDash val="sysDot"/>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711751" y="2072003"/>
            <a:ext cx="1927951" cy="369332"/>
          </a:xfrm>
          <a:prstGeom prst="rect">
            <a:avLst/>
          </a:prstGeom>
          <a:noFill/>
        </p:spPr>
        <p:txBody>
          <a:bodyPr wrap="square" rtlCol="0">
            <a:spAutoFit/>
          </a:bodyPr>
          <a:lstStyle/>
          <a:p>
            <a:r>
              <a:rPr lang="ja-JP" altLang="en-US" dirty="0">
                <a:latin typeface="HGSｺﾞｼｯｸM" panose="020B0600000000000000" pitchFamily="50" charset="-128"/>
                <a:ea typeface="HGSｺﾞｼｯｸM" panose="020B0600000000000000" pitchFamily="50" charset="-128"/>
              </a:rPr>
              <a:t>土間</a:t>
            </a:r>
            <a:r>
              <a:rPr kumimoji="1" lang="ja-JP" altLang="en-US" dirty="0">
                <a:latin typeface="HGSｺﾞｼｯｸM" panose="020B0600000000000000" pitchFamily="50" charset="-128"/>
                <a:ea typeface="HGSｺﾞｼｯｸM" panose="020B0600000000000000" pitchFamily="50" charset="-128"/>
              </a:rPr>
              <a:t>スタイル</a:t>
            </a:r>
          </a:p>
        </p:txBody>
      </p:sp>
      <p:sp>
        <p:nvSpPr>
          <p:cNvPr id="16" name="テキスト ボックス 15"/>
          <p:cNvSpPr txBox="1"/>
          <p:nvPr/>
        </p:nvSpPr>
        <p:spPr>
          <a:xfrm>
            <a:off x="4685927" y="1125388"/>
            <a:ext cx="4593241" cy="1200329"/>
          </a:xfrm>
          <a:prstGeom prst="rect">
            <a:avLst/>
          </a:prstGeom>
          <a:noFill/>
        </p:spPr>
        <p:txBody>
          <a:bodyPr wrap="square" rtlCol="0">
            <a:spAutoFit/>
          </a:bodyPr>
          <a:lstStyle/>
          <a:p>
            <a:r>
              <a:rPr lang="ja-JP" altLang="en-US" sz="1200" dirty="0">
                <a:latin typeface="HGSｺﾞｼｯｸM" panose="020B0600000000000000" pitchFamily="50" charset="-128"/>
                <a:ea typeface="HGSｺﾞｼｯｸM" panose="020B0600000000000000" pitchFamily="50" charset="-128"/>
              </a:rPr>
              <a:t>ラフに使える土間空間をそのまま室内へ取り込んだプラン。</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アウトドアや自転車などのメンテナンスや薪ストーブが似合うスタイルです。お気に入りの道具や家具に囲まれて過ごすくつろぎの場所となります。</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家族や気の合う仲間とともに趣味について語り合うなど多様なシーンが生まれます。</a:t>
            </a:r>
            <a:endParaRPr lang="en-US" altLang="ja-JP" sz="1200" dirty="0">
              <a:latin typeface="HGSｺﾞｼｯｸM" panose="020B0600000000000000" pitchFamily="50" charset="-128"/>
              <a:ea typeface="HGSｺﾞｼｯｸM" panose="020B0600000000000000" pitchFamily="50" charset="-128"/>
            </a:endParaRPr>
          </a:p>
        </p:txBody>
      </p:sp>
      <p:pic>
        <p:nvPicPr>
          <p:cNvPr id="2" name="図 1" descr="画面の領域"/>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49634" y="2916995"/>
            <a:ext cx="3698773" cy="3373801"/>
          </a:xfrm>
          <a:prstGeom prst="rect">
            <a:avLst/>
          </a:prstGeom>
        </p:spPr>
      </p:pic>
      <p:pic>
        <p:nvPicPr>
          <p:cNvPr id="5" name="図 4" descr="画面の領域"/>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267426" y="2916995"/>
            <a:ext cx="3705262" cy="3373801"/>
          </a:xfrm>
          <a:prstGeom prst="rect">
            <a:avLst/>
          </a:prstGeom>
        </p:spPr>
      </p:pic>
      <p:pic>
        <p:nvPicPr>
          <p:cNvPr id="13" name="図 12">
            <a:extLst>
              <a:ext uri="{FF2B5EF4-FFF2-40B4-BE49-F238E27FC236}">
                <a16:creationId xmlns:a16="http://schemas.microsoft.com/office/drawing/2014/main" id="{F34BD7BA-BEF9-1247-A6D2-F5F579BB8EB9}"/>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8698345" y="120781"/>
            <a:ext cx="1075453" cy="519299"/>
          </a:xfrm>
          <a:prstGeom prst="rect">
            <a:avLst/>
          </a:prstGeom>
        </p:spPr>
      </p:pic>
      <p:sp>
        <p:nvSpPr>
          <p:cNvPr id="14" name="テキスト ボックス 13">
            <a:extLst>
              <a:ext uri="{FF2B5EF4-FFF2-40B4-BE49-F238E27FC236}">
                <a16:creationId xmlns:a16="http://schemas.microsoft.com/office/drawing/2014/main" id="{CC1560AF-A60E-2E41-A31A-C1AB0BF33548}"/>
              </a:ext>
            </a:extLst>
          </p:cNvPr>
          <p:cNvSpPr txBox="1"/>
          <p:nvPr/>
        </p:nvSpPr>
        <p:spPr>
          <a:xfrm>
            <a:off x="616945" y="110169"/>
            <a:ext cx="1762700" cy="461665"/>
          </a:xfrm>
          <a:prstGeom prst="rect">
            <a:avLst/>
          </a:prstGeom>
          <a:noFill/>
        </p:spPr>
        <p:txBody>
          <a:bodyPr wrap="square" rtlCol="0">
            <a:spAutoFit/>
          </a:bodyPr>
          <a:lstStyle/>
          <a:p>
            <a:pPr algn="ctr"/>
            <a:r>
              <a:rPr lang="en-US" altLang="ja-JP" sz="2400" dirty="0">
                <a:latin typeface="Verdana" panose="020B0604030504040204" pitchFamily="34" charset="0"/>
                <a:ea typeface="Verdana" panose="020B0604030504040204" pitchFamily="34" charset="0"/>
                <a:cs typeface="Verdana" panose="020B0604030504040204" pitchFamily="34" charset="0"/>
              </a:rPr>
              <a:t>Concept</a:t>
            </a:r>
          </a:p>
        </p:txBody>
      </p:sp>
      <p:sp>
        <p:nvSpPr>
          <p:cNvPr id="17" name="テキスト ボックス 16">
            <a:extLst>
              <a:ext uri="{FF2B5EF4-FFF2-40B4-BE49-F238E27FC236}">
                <a16:creationId xmlns:a16="http://schemas.microsoft.com/office/drawing/2014/main" id="{0BC1A311-A230-1642-A0BD-507366845236}"/>
              </a:ext>
            </a:extLst>
          </p:cNvPr>
          <p:cNvSpPr txBox="1"/>
          <p:nvPr/>
        </p:nvSpPr>
        <p:spPr>
          <a:xfrm>
            <a:off x="2261778" y="226541"/>
            <a:ext cx="1191823" cy="307777"/>
          </a:xfrm>
          <a:prstGeom prst="rect">
            <a:avLst/>
          </a:prstGeom>
          <a:noFill/>
        </p:spPr>
        <p:txBody>
          <a:bodyPr wrap="square" rtlCol="0">
            <a:spAutoFit/>
          </a:bodyPr>
          <a:lstStyle/>
          <a:p>
            <a:r>
              <a:rPr kumimoji="1" lang="ja-JP" altLang="en-US" sz="1400" dirty="0">
                <a:latin typeface="HGSｺﾞｼｯｸM" panose="020B0600000000000000" pitchFamily="50" charset="-128"/>
                <a:ea typeface="HGSｺﾞｼｯｸM" panose="020B0600000000000000" pitchFamily="50" charset="-128"/>
              </a:rPr>
              <a:t>コンセプト</a:t>
            </a:r>
          </a:p>
        </p:txBody>
      </p:sp>
    </p:spTree>
    <p:extLst>
      <p:ext uri="{BB962C8B-B14F-4D97-AF65-F5344CB8AC3E}">
        <p14:creationId xmlns:p14="http://schemas.microsoft.com/office/powerpoint/2010/main" val="2135085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 y="6635262"/>
            <a:ext cx="9906001" cy="222738"/>
          </a:xfrm>
          <a:prstGeom prst="rect">
            <a:avLst/>
          </a:prstGeom>
          <a:solidFill>
            <a:srgbClr val="6B717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0" y="0"/>
            <a:ext cx="9906002" cy="722923"/>
          </a:xfrm>
          <a:prstGeom prst="rect">
            <a:avLst/>
          </a:prstGeom>
          <a:solidFill>
            <a:srgbClr val="6B717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 name="直線コネクタ 2"/>
          <p:cNvCxnSpPr/>
          <p:nvPr/>
        </p:nvCxnSpPr>
        <p:spPr>
          <a:xfrm>
            <a:off x="616945" y="2548510"/>
            <a:ext cx="8662223" cy="1"/>
          </a:xfrm>
          <a:prstGeom prst="line">
            <a:avLst/>
          </a:prstGeom>
          <a:ln w="19050">
            <a:solidFill>
              <a:srgbClr val="586570"/>
            </a:solidFill>
            <a:prstDash val="sysDot"/>
          </a:ln>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4953000" y="1404884"/>
            <a:ext cx="3966422" cy="646331"/>
          </a:xfrm>
          <a:prstGeom prst="rect">
            <a:avLst/>
          </a:prstGeom>
          <a:noFill/>
        </p:spPr>
        <p:txBody>
          <a:bodyPr wrap="square" rtlCol="0">
            <a:spAutoFit/>
          </a:bodyPr>
          <a:lstStyle/>
          <a:p>
            <a:r>
              <a:rPr lang="ja-JP" altLang="en-US" sz="1200" dirty="0">
                <a:latin typeface="HGSｺﾞｼｯｸM" panose="020B0600000000000000" pitchFamily="50" charset="-128"/>
                <a:ea typeface="HGSｺﾞｼｯｸM" panose="020B0600000000000000" pitchFamily="50" charset="-128"/>
              </a:rPr>
              <a:t>外とのつながりが身近に感じられる土間。</a:t>
            </a:r>
          </a:p>
          <a:p>
            <a:r>
              <a:rPr lang="ja-JP" altLang="en-US" sz="1200" dirty="0">
                <a:latin typeface="HGSｺﾞｼｯｸM" panose="020B0600000000000000" pitchFamily="50" charset="-128"/>
                <a:ea typeface="HGSｺﾞｼｯｸM" panose="020B0600000000000000" pitchFamily="50" charset="-128"/>
              </a:rPr>
              <a:t>自転車やサーフボードを置いたり、ストーブを炊く。</a:t>
            </a:r>
          </a:p>
          <a:p>
            <a:r>
              <a:rPr lang="ja-JP" altLang="en-US" sz="1200" dirty="0">
                <a:latin typeface="HGSｺﾞｼｯｸM" panose="020B0600000000000000" pitchFamily="50" charset="-128"/>
                <a:ea typeface="HGSｺﾞｼｯｸM" panose="020B0600000000000000" pitchFamily="50" charset="-128"/>
              </a:rPr>
              <a:t>気軽に趣味と生活が交わる、フレキシブルな空間。</a:t>
            </a:r>
            <a:endParaRPr lang="en-US" altLang="ja-JP" sz="1200" dirty="0">
              <a:latin typeface="HGSｺﾞｼｯｸM" panose="020B0600000000000000" pitchFamily="50" charset="-128"/>
              <a:ea typeface="HGSｺﾞｼｯｸM" panose="020B0600000000000000" pitchFamily="50" charset="-128"/>
            </a:endParaRPr>
          </a:p>
        </p:txBody>
      </p:sp>
      <p:sp>
        <p:nvSpPr>
          <p:cNvPr id="17" name="テキスト ボックス 16"/>
          <p:cNvSpPr txBox="1"/>
          <p:nvPr/>
        </p:nvSpPr>
        <p:spPr>
          <a:xfrm>
            <a:off x="1009887" y="1220218"/>
            <a:ext cx="3189296" cy="830997"/>
          </a:xfrm>
          <a:prstGeom prst="rect">
            <a:avLst/>
          </a:prstGeom>
          <a:noFill/>
        </p:spPr>
        <p:txBody>
          <a:bodyPr wrap="square" rtlCol="0">
            <a:spAutoFit/>
          </a:bodyPr>
          <a:lstStyle/>
          <a:p>
            <a:pPr algn="ctr"/>
            <a:r>
              <a:rPr kumimoji="1" lang="ja-JP" altLang="en-US" sz="2400" b="1" dirty="0">
                <a:latin typeface="Verdana" panose="020B0604030504040204" pitchFamily="34" charset="0"/>
                <a:ea typeface="Verdana" panose="020B0604030504040204" pitchFamily="34" charset="0"/>
                <a:cs typeface="Verdana" panose="020B0604030504040204" pitchFamily="34" charset="0"/>
              </a:rPr>
              <a:t>外と内をつなげる</a:t>
            </a:r>
            <a:br>
              <a:rPr kumimoji="1" lang="en-US" altLang="ja-JP" sz="2400" b="1" dirty="0">
                <a:latin typeface="Verdana" panose="020B0604030504040204" pitchFamily="34" charset="0"/>
                <a:ea typeface="Verdana" panose="020B0604030504040204" pitchFamily="34" charset="0"/>
                <a:cs typeface="Verdana" panose="020B0604030504040204" pitchFamily="34" charset="0"/>
              </a:rPr>
            </a:br>
            <a:r>
              <a:rPr kumimoji="1" lang="ja-JP" altLang="en-US" sz="2400" b="1" dirty="0">
                <a:latin typeface="Verdana" panose="020B0604030504040204" pitchFamily="34" charset="0"/>
                <a:ea typeface="Verdana" panose="020B0604030504040204" pitchFamily="34" charset="0"/>
                <a:cs typeface="Verdana" panose="020B0604030504040204" pitchFamily="34" charset="0"/>
              </a:rPr>
              <a:t>自由自在な土間</a:t>
            </a:r>
            <a:endParaRPr kumimoji="1" lang="en-US" altLang="ja-JP" sz="2400" b="1" dirty="0">
              <a:latin typeface="Verdana" panose="020B0604030504040204" pitchFamily="34" charset="0"/>
              <a:ea typeface="Verdana" panose="020B0604030504040204" pitchFamily="34" charset="0"/>
              <a:cs typeface="Verdana" panose="020B0604030504040204" pitchFamily="34" charset="0"/>
            </a:endParaRPr>
          </a:p>
        </p:txBody>
      </p:sp>
      <p:pic>
        <p:nvPicPr>
          <p:cNvPr id="12" name="図 11"/>
          <p:cNvPicPr>
            <a:picLocks noChangeAspect="1"/>
          </p:cNvPicPr>
          <p:nvPr/>
        </p:nvPicPr>
        <p:blipFill rotWithShape="1">
          <a:blip r:embed="rId2">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a:off x="1578480" y="3105727"/>
            <a:ext cx="903818" cy="684442"/>
          </a:xfrm>
          <a:prstGeom prst="rect">
            <a:avLst/>
          </a:prstGeom>
        </p:spPr>
      </p:pic>
      <p:sp>
        <p:nvSpPr>
          <p:cNvPr id="14" name="テキスト ボックス 13"/>
          <p:cNvSpPr txBox="1"/>
          <p:nvPr/>
        </p:nvSpPr>
        <p:spPr>
          <a:xfrm>
            <a:off x="2642010" y="3041994"/>
            <a:ext cx="1429805" cy="830997"/>
          </a:xfrm>
          <a:prstGeom prst="rect">
            <a:avLst/>
          </a:prstGeom>
          <a:noFill/>
        </p:spPr>
        <p:txBody>
          <a:bodyPr wrap="square" rtlCol="0">
            <a:spAutoFit/>
          </a:bodyPr>
          <a:lstStyle/>
          <a:p>
            <a:r>
              <a:rPr lang="ja-JP" altLang="en-US" sz="1200" dirty="0">
                <a:latin typeface="HGSｺﾞｼｯｸM" panose="020B0600000000000000" pitchFamily="50" charset="-128"/>
                <a:ea typeface="HGSｺﾞｼｯｸM" panose="020B0600000000000000" pitchFamily="50" charset="-128"/>
              </a:rPr>
              <a:t>夫：</a:t>
            </a:r>
            <a:r>
              <a:rPr lang="en-US" altLang="ja-JP" sz="1200" dirty="0">
                <a:latin typeface="HGSｺﾞｼｯｸM" panose="020B0600000000000000" pitchFamily="50" charset="-128"/>
                <a:ea typeface="HGSｺﾞｼｯｸM" panose="020B0600000000000000" pitchFamily="50" charset="-128"/>
              </a:rPr>
              <a:t>38</a:t>
            </a:r>
            <a:r>
              <a:rPr lang="ja-JP" altLang="en-US" sz="1200" dirty="0">
                <a:latin typeface="HGSｺﾞｼｯｸM" panose="020B0600000000000000" pitchFamily="50" charset="-128"/>
                <a:ea typeface="HGSｺﾞｼｯｸM" panose="020B0600000000000000" pitchFamily="50" charset="-128"/>
              </a:rPr>
              <a:t>歳 会社員</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妻：</a:t>
            </a:r>
            <a:r>
              <a:rPr lang="en-US" altLang="ja-JP" sz="1200" dirty="0">
                <a:latin typeface="HGSｺﾞｼｯｸM" panose="020B0600000000000000" pitchFamily="50" charset="-128"/>
                <a:ea typeface="HGSｺﾞｼｯｸM" panose="020B0600000000000000" pitchFamily="50" charset="-128"/>
              </a:rPr>
              <a:t>35</a:t>
            </a:r>
            <a:r>
              <a:rPr lang="ja-JP" altLang="en-US" sz="1200" dirty="0">
                <a:latin typeface="HGSｺﾞｼｯｸM" panose="020B0600000000000000" pitchFamily="50" charset="-128"/>
                <a:ea typeface="HGSｺﾞｼｯｸM" panose="020B0600000000000000" pitchFamily="50" charset="-128"/>
              </a:rPr>
              <a:t>歳 パート</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長男：</a:t>
            </a:r>
            <a:r>
              <a:rPr lang="en-US" altLang="ja-JP" sz="1200" dirty="0">
                <a:latin typeface="HGSｺﾞｼｯｸM" panose="020B0600000000000000" pitchFamily="50" charset="-128"/>
                <a:ea typeface="HGSｺﾞｼｯｸM" panose="020B0600000000000000" pitchFamily="50" charset="-128"/>
              </a:rPr>
              <a:t>7</a:t>
            </a:r>
            <a:r>
              <a:rPr lang="ja-JP" altLang="en-US" sz="1200" dirty="0">
                <a:latin typeface="HGSｺﾞｼｯｸM" panose="020B0600000000000000" pitchFamily="50" charset="-128"/>
                <a:ea typeface="HGSｺﾞｼｯｸM" panose="020B0600000000000000" pitchFamily="50" charset="-128"/>
              </a:rPr>
              <a:t>歳　</a:t>
            </a:r>
            <a:endParaRPr lang="en-US" altLang="ja-JP" sz="1200" dirty="0">
              <a:latin typeface="HGSｺﾞｼｯｸM" panose="020B0600000000000000" pitchFamily="50" charset="-128"/>
              <a:ea typeface="HGSｺﾞｼｯｸM" panose="020B0600000000000000" pitchFamily="50" charset="-128"/>
            </a:endParaRPr>
          </a:p>
          <a:p>
            <a:r>
              <a:rPr lang="ja-JP" altLang="en-US" sz="1200" dirty="0">
                <a:latin typeface="HGSｺﾞｼｯｸM" panose="020B0600000000000000" pitchFamily="50" charset="-128"/>
                <a:ea typeface="HGSｺﾞｼｯｸM" panose="020B0600000000000000" pitchFamily="50" charset="-128"/>
              </a:rPr>
              <a:t>長女：</a:t>
            </a:r>
            <a:r>
              <a:rPr lang="en-US" altLang="ja-JP" sz="1200" dirty="0">
                <a:latin typeface="HGSｺﾞｼｯｸM" panose="020B0600000000000000" pitchFamily="50" charset="-128"/>
                <a:ea typeface="HGSｺﾞｼｯｸM" panose="020B0600000000000000" pitchFamily="50" charset="-128"/>
              </a:rPr>
              <a:t>5</a:t>
            </a:r>
            <a:r>
              <a:rPr lang="ja-JP" altLang="en-US" sz="1200" dirty="0">
                <a:latin typeface="HGSｺﾞｼｯｸM" panose="020B0600000000000000" pitchFamily="50" charset="-128"/>
                <a:ea typeface="HGSｺﾞｼｯｸM" panose="020B0600000000000000" pitchFamily="50" charset="-128"/>
              </a:rPr>
              <a:t>歳</a:t>
            </a:r>
            <a:endParaRPr lang="en-US" altLang="ja-JP" sz="1200" dirty="0">
              <a:latin typeface="HGSｺﾞｼｯｸM" panose="020B0600000000000000" pitchFamily="50" charset="-128"/>
              <a:ea typeface="HGSｺﾞｼｯｸM" panose="020B0600000000000000" pitchFamily="50" charset="-128"/>
            </a:endParaRPr>
          </a:p>
        </p:txBody>
      </p:sp>
      <p:sp>
        <p:nvSpPr>
          <p:cNvPr id="15" name="テキスト ボックス 14"/>
          <p:cNvSpPr txBox="1"/>
          <p:nvPr/>
        </p:nvSpPr>
        <p:spPr>
          <a:xfrm>
            <a:off x="4231527" y="3012487"/>
            <a:ext cx="4184341" cy="738664"/>
          </a:xfrm>
          <a:prstGeom prst="rect">
            <a:avLst/>
          </a:prstGeom>
          <a:noFill/>
        </p:spPr>
        <p:txBody>
          <a:bodyPr wrap="square" rtlCol="0">
            <a:spAutoFit/>
          </a:bodyPr>
          <a:lstStyle/>
          <a:p>
            <a:r>
              <a:rPr kumimoji="1" lang="ja-JP" altLang="en-US" sz="1050" dirty="0">
                <a:latin typeface="HGSｺﾞｼｯｸM" panose="020B0600000000000000" pitchFamily="50" charset="-128"/>
                <a:ea typeface="HGSｺﾞｼｯｸM" panose="020B0600000000000000" pitchFamily="50" charset="-128"/>
              </a:rPr>
              <a:t>夫：趣味はアウトドア。</a:t>
            </a:r>
            <a:endParaRPr kumimoji="1" lang="en-US" altLang="ja-JP" sz="1050" dirty="0">
              <a:latin typeface="HGSｺﾞｼｯｸM" panose="020B0600000000000000" pitchFamily="50" charset="-128"/>
              <a:ea typeface="HGSｺﾞｼｯｸM" panose="020B0600000000000000" pitchFamily="50" charset="-128"/>
            </a:endParaRPr>
          </a:p>
          <a:p>
            <a:r>
              <a:rPr lang="ja-JP" altLang="en-US" sz="1050" dirty="0">
                <a:latin typeface="HGSｺﾞｼｯｸM" panose="020B0600000000000000" pitchFamily="50" charset="-128"/>
                <a:ea typeface="HGSｺﾞｼｯｸM" panose="020B0600000000000000" pitchFamily="50" charset="-128"/>
              </a:rPr>
              <a:t>　　週末は家族みんなでキャンプをして楽しんでいる。</a:t>
            </a:r>
            <a:endParaRPr lang="en-US" altLang="ja-JP" sz="1050" dirty="0">
              <a:latin typeface="HGSｺﾞｼｯｸM" panose="020B0600000000000000" pitchFamily="50" charset="-128"/>
              <a:ea typeface="HGSｺﾞｼｯｸM" panose="020B0600000000000000" pitchFamily="50" charset="-128"/>
            </a:endParaRPr>
          </a:p>
          <a:p>
            <a:r>
              <a:rPr kumimoji="1" lang="ja-JP" altLang="en-US" sz="1050" dirty="0">
                <a:latin typeface="HGSｺﾞｼｯｸM" panose="020B0600000000000000" pitchFamily="50" charset="-128"/>
                <a:ea typeface="HGSｺﾞｼｯｸM" panose="020B0600000000000000" pitchFamily="50" charset="-128"/>
              </a:rPr>
              <a:t>妻：</a:t>
            </a:r>
            <a:r>
              <a:rPr lang="ja-JP" altLang="en-US" sz="1050" dirty="0">
                <a:latin typeface="HGSｺﾞｼｯｸM" panose="020B0600000000000000" pitchFamily="50" charset="-128"/>
                <a:ea typeface="HGSｺﾞｼｯｸM" panose="020B0600000000000000" pitchFamily="50" charset="-128"/>
              </a:rPr>
              <a:t>最近は家のお庭で家族や仲間とバーベキューすることが多い。</a:t>
            </a:r>
            <a:endParaRPr lang="en-US" altLang="ja-JP" sz="1050" dirty="0">
              <a:latin typeface="HGSｺﾞｼｯｸM" panose="020B0600000000000000" pitchFamily="50" charset="-128"/>
              <a:ea typeface="HGSｺﾞｼｯｸM" panose="020B0600000000000000" pitchFamily="50" charset="-128"/>
            </a:endParaRPr>
          </a:p>
          <a:p>
            <a:r>
              <a:rPr kumimoji="1" lang="ja-JP" altLang="en-US" sz="1050" dirty="0">
                <a:latin typeface="HGSｺﾞｼｯｸM" panose="020B0600000000000000" pitchFamily="50" charset="-128"/>
                <a:ea typeface="HGSｺﾞｼｯｸM" panose="020B0600000000000000" pitchFamily="50" charset="-128"/>
              </a:rPr>
              <a:t>　　アウトドア</a:t>
            </a:r>
            <a:r>
              <a:rPr lang="ja-JP" altLang="en-US" sz="1050" dirty="0">
                <a:latin typeface="HGSｺﾞｼｯｸM" panose="020B0600000000000000" pitchFamily="50" charset="-128"/>
                <a:ea typeface="HGSｺﾞｼｯｸM" panose="020B0600000000000000" pitchFamily="50" charset="-128"/>
              </a:rPr>
              <a:t>メニュー</a:t>
            </a:r>
            <a:r>
              <a:rPr kumimoji="1" lang="ja-JP" altLang="en-US" sz="1050" dirty="0">
                <a:latin typeface="HGSｺﾞｼｯｸM" panose="020B0600000000000000" pitchFamily="50" charset="-128"/>
                <a:ea typeface="HGSｺﾞｼｯｸM" panose="020B0600000000000000" pitchFamily="50" charset="-128"/>
              </a:rPr>
              <a:t>のレパートリーを</a:t>
            </a:r>
            <a:r>
              <a:rPr lang="ja-JP" altLang="en-US" sz="1050" dirty="0">
                <a:latin typeface="HGSｺﾞｼｯｸM" panose="020B0600000000000000" pitchFamily="50" charset="-128"/>
                <a:ea typeface="HGSｺﾞｼｯｸM" panose="020B0600000000000000" pitchFamily="50" charset="-128"/>
              </a:rPr>
              <a:t>少しずつ増やしている。</a:t>
            </a:r>
            <a:endParaRPr kumimoji="1" lang="en-US" altLang="ja-JP" sz="1050" dirty="0">
              <a:latin typeface="HGSｺﾞｼｯｸM" panose="020B0600000000000000" pitchFamily="50" charset="-128"/>
              <a:ea typeface="HGSｺﾞｼｯｸM" panose="020B0600000000000000" pitchFamily="50" charset="-128"/>
            </a:endParaRPr>
          </a:p>
        </p:txBody>
      </p:sp>
      <p:sp>
        <p:nvSpPr>
          <p:cNvPr id="2" name="テキスト ボックス 1"/>
          <p:cNvSpPr txBox="1"/>
          <p:nvPr/>
        </p:nvSpPr>
        <p:spPr>
          <a:xfrm>
            <a:off x="2030389" y="2748072"/>
            <a:ext cx="1252969" cy="307777"/>
          </a:xfrm>
          <a:prstGeom prst="rect">
            <a:avLst/>
          </a:prstGeom>
          <a:noFill/>
        </p:spPr>
        <p:txBody>
          <a:bodyPr wrap="square" rtlCol="0">
            <a:spAutoFit/>
          </a:bodyPr>
          <a:lstStyle/>
          <a:p>
            <a:r>
              <a:rPr kumimoji="1" lang="en-US" altLang="ja-JP" sz="1400" dirty="0">
                <a:latin typeface="HGSｺﾞｼｯｸM" panose="020B0600000000000000" pitchFamily="50" charset="-128"/>
                <a:ea typeface="HGSｺﾞｼｯｸM" panose="020B0600000000000000" pitchFamily="50" charset="-128"/>
              </a:rPr>
              <a:t>【</a:t>
            </a:r>
            <a:r>
              <a:rPr kumimoji="1" lang="ja-JP" altLang="en-US" sz="1400" dirty="0">
                <a:latin typeface="HGSｺﾞｼｯｸM" panose="020B0600000000000000" pitchFamily="50" charset="-128"/>
                <a:ea typeface="HGSｺﾞｼｯｸM" panose="020B0600000000000000" pitchFamily="50" charset="-128"/>
              </a:rPr>
              <a:t>家族構成</a:t>
            </a:r>
            <a:r>
              <a:rPr kumimoji="1" lang="en-US" altLang="ja-JP" sz="1400" dirty="0">
                <a:latin typeface="HGSｺﾞｼｯｸM" panose="020B0600000000000000" pitchFamily="50" charset="-128"/>
                <a:ea typeface="HGSｺﾞｼｯｸM" panose="020B0600000000000000" pitchFamily="50" charset="-128"/>
              </a:rPr>
              <a:t>】</a:t>
            </a:r>
            <a:endParaRPr kumimoji="1" lang="ja-JP" altLang="en-US" sz="1400" dirty="0">
              <a:latin typeface="HGSｺﾞｼｯｸM" panose="020B0600000000000000" pitchFamily="50" charset="-128"/>
              <a:ea typeface="HGSｺﾞｼｯｸM" panose="020B0600000000000000" pitchFamily="50" charset="-128"/>
            </a:endParaRPr>
          </a:p>
        </p:txBody>
      </p:sp>
      <p:pic>
        <p:nvPicPr>
          <p:cNvPr id="20" name="図 19"/>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3515618" y="4094291"/>
            <a:ext cx="2893931" cy="1926272"/>
          </a:xfrm>
          <a:prstGeom prst="rect">
            <a:avLst/>
          </a:prstGeom>
        </p:spPr>
      </p:pic>
      <p:pic>
        <p:nvPicPr>
          <p:cNvPr id="21" name="図 20"/>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489294" y="4094290"/>
            <a:ext cx="2893931" cy="1926272"/>
          </a:xfrm>
          <a:prstGeom prst="rect">
            <a:avLst/>
          </a:prstGeom>
        </p:spPr>
      </p:pic>
      <p:pic>
        <p:nvPicPr>
          <p:cNvPr id="25" name="図 24"/>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6541331" y="4097308"/>
            <a:ext cx="2884860" cy="1920234"/>
          </a:xfrm>
          <a:prstGeom prst="rect">
            <a:avLst/>
          </a:prstGeom>
        </p:spPr>
      </p:pic>
      <p:pic>
        <p:nvPicPr>
          <p:cNvPr id="18" name="図 17">
            <a:extLst>
              <a:ext uri="{FF2B5EF4-FFF2-40B4-BE49-F238E27FC236}">
                <a16:creationId xmlns:a16="http://schemas.microsoft.com/office/drawing/2014/main" id="{A5872E26-5DE1-954C-905F-5B778365A086}"/>
              </a:ext>
            </a:extLst>
          </p:cNvPr>
          <p:cNvPicPr>
            <a:picLocks noChangeAspect="1"/>
          </p:cNvPicPr>
          <p:nvPr/>
        </p:nvPicPr>
        <p:blipFill>
          <a:blip r:embed="rId6" cstate="print">
            <a:extLst>
              <a:ext uri="{28A0092B-C50C-407E-A947-70E740481C1C}">
                <a14:useLocalDpi xmlns:a14="http://schemas.microsoft.com/office/drawing/2010/main"/>
              </a:ext>
            </a:extLst>
          </a:blip>
          <a:srcRect/>
          <a:stretch/>
        </p:blipFill>
        <p:spPr>
          <a:xfrm>
            <a:off x="8698345" y="120781"/>
            <a:ext cx="1075453" cy="519299"/>
          </a:xfrm>
          <a:prstGeom prst="rect">
            <a:avLst/>
          </a:prstGeom>
        </p:spPr>
      </p:pic>
      <p:sp>
        <p:nvSpPr>
          <p:cNvPr id="19" name="テキスト ボックス 18">
            <a:extLst>
              <a:ext uri="{FF2B5EF4-FFF2-40B4-BE49-F238E27FC236}">
                <a16:creationId xmlns:a16="http://schemas.microsoft.com/office/drawing/2014/main" id="{B2BDF6C6-CCBF-D446-98BA-F25206B8724E}"/>
              </a:ext>
            </a:extLst>
          </p:cNvPr>
          <p:cNvSpPr txBox="1"/>
          <p:nvPr/>
        </p:nvSpPr>
        <p:spPr>
          <a:xfrm>
            <a:off x="616946" y="110169"/>
            <a:ext cx="1635188" cy="461665"/>
          </a:xfrm>
          <a:prstGeom prst="rect">
            <a:avLst/>
          </a:prstGeom>
          <a:noFill/>
        </p:spPr>
        <p:txBody>
          <a:bodyPr wrap="square" rtlCol="0">
            <a:spAutoFit/>
          </a:bodyPr>
          <a:lstStyle/>
          <a:p>
            <a:r>
              <a:rPr lang="en-US" altLang="ja-JP" sz="2400" dirty="0">
                <a:latin typeface="Verdana" panose="020B0604030504040204" pitchFamily="34" charset="0"/>
                <a:ea typeface="Verdana" panose="020B0604030504040204" pitchFamily="34" charset="0"/>
                <a:cs typeface="Verdana" panose="020B0604030504040204" pitchFamily="34" charset="0"/>
              </a:rPr>
              <a:t>Life</a:t>
            </a:r>
            <a:r>
              <a:rPr lang="ja-JP" altLang="en-US" sz="2400" dirty="0">
                <a:latin typeface="Verdana" panose="020B0604030504040204" pitchFamily="34" charset="0"/>
                <a:ea typeface="Verdana" panose="020B0604030504040204" pitchFamily="34" charset="0"/>
                <a:cs typeface="Verdana" panose="020B0604030504040204" pitchFamily="34" charset="0"/>
              </a:rPr>
              <a:t> </a:t>
            </a:r>
            <a:r>
              <a:rPr lang="en-US" altLang="ja-JP" sz="2400" dirty="0">
                <a:latin typeface="Verdana" panose="020B0604030504040204" pitchFamily="34" charset="0"/>
                <a:ea typeface="Verdana" panose="020B0604030504040204" pitchFamily="34" charset="0"/>
                <a:cs typeface="Verdana" panose="020B0604030504040204" pitchFamily="34" charset="0"/>
              </a:rPr>
              <a:t>Style</a:t>
            </a:r>
          </a:p>
        </p:txBody>
      </p:sp>
      <p:sp>
        <p:nvSpPr>
          <p:cNvPr id="22" name="テキスト ボックス 21">
            <a:extLst>
              <a:ext uri="{FF2B5EF4-FFF2-40B4-BE49-F238E27FC236}">
                <a16:creationId xmlns:a16="http://schemas.microsoft.com/office/drawing/2014/main" id="{3C512F43-5D11-294F-8BCD-234264BDCB08}"/>
              </a:ext>
            </a:extLst>
          </p:cNvPr>
          <p:cNvSpPr txBox="1"/>
          <p:nvPr/>
        </p:nvSpPr>
        <p:spPr>
          <a:xfrm>
            <a:off x="2266690" y="226541"/>
            <a:ext cx="1504757" cy="307777"/>
          </a:xfrm>
          <a:prstGeom prst="rect">
            <a:avLst/>
          </a:prstGeom>
          <a:noFill/>
        </p:spPr>
        <p:txBody>
          <a:bodyPr wrap="square" rtlCol="0">
            <a:spAutoFit/>
          </a:bodyPr>
          <a:lstStyle/>
          <a:p>
            <a:r>
              <a:rPr lang="ja-JP" altLang="en-US" sz="1400" dirty="0">
                <a:latin typeface="HGSｺﾞｼｯｸM" panose="020B0600000000000000" pitchFamily="50" charset="-128"/>
                <a:ea typeface="HGSｺﾞｼｯｸM" panose="020B0600000000000000" pitchFamily="50" charset="-128"/>
              </a:rPr>
              <a:t>生活スタイル</a:t>
            </a:r>
            <a:endParaRPr kumimoji="1" lang="ja-JP" altLang="en-US" sz="1400" dirty="0">
              <a:latin typeface="HGSｺﾞｼｯｸM" panose="020B0600000000000000" pitchFamily="50" charset="-128"/>
              <a:ea typeface="HGSｺﾞｼｯｸM" panose="020B0600000000000000" pitchFamily="50" charset="-128"/>
            </a:endParaRPr>
          </a:p>
        </p:txBody>
      </p:sp>
    </p:spTree>
    <p:extLst>
      <p:ext uri="{BB962C8B-B14F-4D97-AF65-F5344CB8AC3E}">
        <p14:creationId xmlns:p14="http://schemas.microsoft.com/office/powerpoint/2010/main" val="314801709"/>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409</TotalTime>
  <Words>1210</Words>
  <Application>Microsoft Macintosh PowerPoint</Application>
  <PresentationFormat>A4 210 x 297 mm</PresentationFormat>
  <Paragraphs>217</Paragraphs>
  <Slides>24</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24</vt:i4>
      </vt:variant>
    </vt:vector>
  </HeadingPairs>
  <TitlesOfParts>
    <vt:vector size="30" baseType="lpstr">
      <vt:lpstr>HGSｺﾞｼｯｸM</vt:lpstr>
      <vt:lpstr>Arial</vt:lpstr>
      <vt:lpstr>Calibri</vt:lpstr>
      <vt:lpstr>Calibri Light</vt:lpstr>
      <vt:lpstr>Verdana</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PC-002</dc:creator>
  <cp:lastModifiedBy>サポートPP</cp:lastModifiedBy>
  <cp:revision>48</cp:revision>
  <cp:lastPrinted>2019-06-29T05:11:25Z</cp:lastPrinted>
  <dcterms:created xsi:type="dcterms:W3CDTF">2018-10-15T04:42:30Z</dcterms:created>
  <dcterms:modified xsi:type="dcterms:W3CDTF">2019-06-29T05:28:39Z</dcterms:modified>
</cp:coreProperties>
</file>