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58"/>
  </p:notesMasterIdLst>
  <p:handoutMasterIdLst>
    <p:handoutMasterId r:id="rId59"/>
  </p:handoutMasterIdLst>
  <p:sldIdLst>
    <p:sldId id="1251" r:id="rId3"/>
    <p:sldId id="1326" r:id="rId4"/>
    <p:sldId id="1328" r:id="rId5"/>
    <p:sldId id="1412" r:id="rId6"/>
    <p:sldId id="1413" r:id="rId7"/>
    <p:sldId id="1440" r:id="rId8"/>
    <p:sldId id="1424" r:id="rId9"/>
    <p:sldId id="1427" r:id="rId10"/>
    <p:sldId id="1428" r:id="rId11"/>
    <p:sldId id="1430" r:id="rId12"/>
    <p:sldId id="1431" r:id="rId13"/>
    <p:sldId id="1432" r:id="rId14"/>
    <p:sldId id="1434" r:id="rId15"/>
    <p:sldId id="1436" r:id="rId16"/>
    <p:sldId id="1437" r:id="rId17"/>
    <p:sldId id="1438" r:id="rId18"/>
    <p:sldId id="1439" r:id="rId19"/>
    <p:sldId id="1441" r:id="rId20"/>
    <p:sldId id="1442" r:id="rId21"/>
    <p:sldId id="1443" r:id="rId22"/>
    <p:sldId id="1444" r:id="rId23"/>
    <p:sldId id="1445" r:id="rId24"/>
    <p:sldId id="1446" r:id="rId25"/>
    <p:sldId id="1448" r:id="rId26"/>
    <p:sldId id="1447" r:id="rId27"/>
    <p:sldId id="1449" r:id="rId28"/>
    <p:sldId id="1451" r:id="rId29"/>
    <p:sldId id="1452" r:id="rId30"/>
    <p:sldId id="1453" r:id="rId31"/>
    <p:sldId id="1454" r:id="rId32"/>
    <p:sldId id="1455" r:id="rId33"/>
    <p:sldId id="1460" r:id="rId34"/>
    <p:sldId id="1450" r:id="rId35"/>
    <p:sldId id="1456" r:id="rId36"/>
    <p:sldId id="1457" r:id="rId37"/>
    <p:sldId id="1482" r:id="rId38"/>
    <p:sldId id="1458" r:id="rId39"/>
    <p:sldId id="1483" r:id="rId40"/>
    <p:sldId id="1484" r:id="rId41"/>
    <p:sldId id="1461" r:id="rId42"/>
    <p:sldId id="1471" r:id="rId43"/>
    <p:sldId id="1472" r:id="rId44"/>
    <p:sldId id="1473" r:id="rId45"/>
    <p:sldId id="1465" r:id="rId46"/>
    <p:sldId id="1466" r:id="rId47"/>
    <p:sldId id="1474" r:id="rId48"/>
    <p:sldId id="1459" r:id="rId49"/>
    <p:sldId id="1475" r:id="rId50"/>
    <p:sldId id="1476" r:id="rId51"/>
    <p:sldId id="1481" r:id="rId52"/>
    <p:sldId id="1477" r:id="rId53"/>
    <p:sldId id="1478" r:id="rId54"/>
    <p:sldId id="1425" r:id="rId55"/>
    <p:sldId id="1485" r:id="rId56"/>
    <p:sldId id="1480" r:id="rId57"/>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渡邊 勇太" initials="渡邊" lastIdx="1" clrIdx="0">
    <p:extLst>
      <p:ext uri="{19B8F6BF-5375-455C-9EA6-DF929625EA0E}">
        <p15:presenceInfo xmlns:p15="http://schemas.microsoft.com/office/powerpoint/2012/main" userId="f28672ea23b8f3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541E"/>
    <a:srgbClr val="009051"/>
    <a:srgbClr val="4E8F00"/>
    <a:srgbClr val="FFFF00"/>
    <a:srgbClr val="FFCC00"/>
    <a:srgbClr val="CC3399"/>
    <a:srgbClr val="FF66CC"/>
    <a:srgbClr val="CC3300"/>
    <a:srgbClr val="FF33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4" autoAdjust="0"/>
    <p:restoredTop sz="94578"/>
  </p:normalViewPr>
  <p:slideViewPr>
    <p:cSldViewPr>
      <p:cViewPr varScale="1">
        <p:scale>
          <a:sx n="94" d="100"/>
          <a:sy n="94" d="100"/>
        </p:scale>
        <p:origin x="922" y="72"/>
      </p:cViewPr>
      <p:guideLst>
        <p:guide orient="horz" pos="2160"/>
        <p:guide pos="2880"/>
      </p:guideLst>
    </p:cSldViewPr>
  </p:slideViewPr>
  <p:notesTextViewPr>
    <p:cViewPr>
      <p:scale>
        <a:sx n="1" d="1"/>
        <a:sy n="1" d="1"/>
      </p:scale>
      <p:origin x="0" y="0"/>
    </p:cViewPr>
  </p:notesTextViewPr>
  <p:sorterViewPr>
    <p:cViewPr>
      <p:scale>
        <a:sx n="100" d="100"/>
        <a:sy n="100" d="100"/>
      </p:scale>
      <p:origin x="0" y="-2702"/>
    </p:cViewPr>
  </p:sorterViewPr>
  <p:notesViewPr>
    <p:cSldViewPr>
      <p:cViewPr varScale="1">
        <p:scale>
          <a:sx n="81" d="100"/>
          <a:sy n="81" d="100"/>
        </p:scale>
        <p:origin x="1284" y="4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thankyuta\Desktop\Y'S%20TRICKS\01.Consulting\S.%20&#12473;&#12479;&#12452;&#12523;&#12487;&#12470;&#12452;&#12531;\181008&#12304;&#12473;&#12479;&#12452;&#12523;&#12487;&#12470;&#12452;&#12531;&#12305;MTG&#12513;&#12514;.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thankyuta\Desktop\Y'S%20TRICKS\01.Consulting\S.%20&#12473;&#12479;&#12452;&#12523;&#12487;&#12470;&#12452;&#12531;\181008&#12304;&#12473;&#12479;&#12452;&#12523;&#12487;&#12470;&#12452;&#12531;&#12305;MTG&#12513;&#12514;.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thankyuta\Desktop\Y'S%20TRICKS\01.Consulting\S.%20&#12473;&#12479;&#12452;&#12523;&#12487;&#12470;&#12452;&#12531;\181008&#12304;&#12473;&#12479;&#12452;&#12523;&#12487;&#12470;&#12452;&#12531;&#12305;MTG&#12513;&#12514;.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thankyuta\Desktop\Y'S%20TRICKS\01.Consulting\S.%20&#12473;&#12479;&#12452;&#12523;&#12487;&#12470;&#12452;&#12531;\181008&#12304;&#12473;&#12479;&#12452;&#12523;&#12487;&#12470;&#12452;&#12531;&#12305;MTG&#12513;&#1251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2">
                  <a:tint val="65000"/>
                </a:schemeClr>
              </a:solidFill>
              <a:ln w="19050">
                <a:solidFill>
                  <a:schemeClr val="lt1"/>
                </a:solidFill>
              </a:ln>
              <a:effectLst/>
            </c:spPr>
            <c:extLst>
              <c:ext xmlns:c16="http://schemas.microsoft.com/office/drawing/2014/chart" uri="{C3380CC4-5D6E-409C-BE32-E72D297353CC}">
                <c16:uniqueId val="{00000001-87C2-4D60-9DB6-8B0E8872B82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7C2-4D60-9DB6-8B0E8872B826}"/>
              </c:ext>
            </c:extLst>
          </c:dPt>
          <c:dPt>
            <c:idx val="2"/>
            <c:bubble3D val="0"/>
            <c:spPr>
              <a:solidFill>
                <a:schemeClr val="accent2">
                  <a:shade val="65000"/>
                </a:schemeClr>
              </a:solidFill>
              <a:ln w="19050">
                <a:solidFill>
                  <a:schemeClr val="lt1"/>
                </a:solidFill>
              </a:ln>
              <a:effectLst/>
            </c:spPr>
            <c:extLst>
              <c:ext xmlns:c16="http://schemas.microsoft.com/office/drawing/2014/chart" uri="{C3380CC4-5D6E-409C-BE32-E72D297353CC}">
                <c16:uniqueId val="{00000005-87C2-4D60-9DB6-8B0E8872B826}"/>
              </c:ext>
            </c:extLst>
          </c:dPt>
          <c:cat>
            <c:strRef>
              <c:f>Sheet4!$C$10:$C$12</c:f>
              <c:strCache>
                <c:ptCount val="3"/>
                <c:pt idx="0">
                  <c:v>本体工事</c:v>
                </c:pt>
                <c:pt idx="1">
                  <c:v>付帯工事費</c:v>
                </c:pt>
                <c:pt idx="2">
                  <c:v>諸経費</c:v>
                </c:pt>
              </c:strCache>
            </c:strRef>
          </c:cat>
          <c:val>
            <c:numRef>
              <c:f>Sheet4!$D$10:$D$12</c:f>
              <c:numCache>
                <c:formatCode>0%</c:formatCode>
                <c:ptCount val="3"/>
                <c:pt idx="0">
                  <c:v>0.7</c:v>
                </c:pt>
                <c:pt idx="1">
                  <c:v>0.2</c:v>
                </c:pt>
                <c:pt idx="2">
                  <c:v>0.1</c:v>
                </c:pt>
              </c:numCache>
            </c:numRef>
          </c:val>
          <c:extLst>
            <c:ext xmlns:c16="http://schemas.microsoft.com/office/drawing/2014/chart" uri="{C3380CC4-5D6E-409C-BE32-E72D297353CC}">
              <c16:uniqueId val="{00000006-87C2-4D60-9DB6-8B0E8872B82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1-D04A-4E92-BB38-5C3914D7000C}"/>
              </c:ext>
            </c:extLst>
          </c:dPt>
          <c:dPt>
            <c:idx val="1"/>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3-D04A-4E92-BB38-5C3914D7000C}"/>
              </c:ext>
            </c:extLst>
          </c:dPt>
          <c:cat>
            <c:strRef>
              <c:f>Sheet4!$C$7:$C$8</c:f>
              <c:strCache>
                <c:ptCount val="2"/>
                <c:pt idx="0">
                  <c:v>土地代金</c:v>
                </c:pt>
                <c:pt idx="1">
                  <c:v>諸経費</c:v>
                </c:pt>
              </c:strCache>
            </c:strRef>
          </c:cat>
          <c:val>
            <c:numRef>
              <c:f>Sheet4!$D$7:$D$8</c:f>
              <c:numCache>
                <c:formatCode>0%</c:formatCode>
                <c:ptCount val="2"/>
                <c:pt idx="0">
                  <c:v>0.95</c:v>
                </c:pt>
                <c:pt idx="1">
                  <c:v>0.05</c:v>
                </c:pt>
              </c:numCache>
            </c:numRef>
          </c:val>
          <c:extLst>
            <c:ext xmlns:c16="http://schemas.microsoft.com/office/drawing/2014/chart" uri="{C3380CC4-5D6E-409C-BE32-E72D297353CC}">
              <c16:uniqueId val="{00000004-D04A-4E92-BB38-5C3914D7000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2">
                  <a:tint val="65000"/>
                </a:schemeClr>
              </a:solidFill>
              <a:ln w="19050">
                <a:solidFill>
                  <a:schemeClr val="lt1"/>
                </a:solidFill>
              </a:ln>
              <a:effectLst/>
            </c:spPr>
            <c:extLst>
              <c:ext xmlns:c16="http://schemas.microsoft.com/office/drawing/2014/chart" uri="{C3380CC4-5D6E-409C-BE32-E72D297353CC}">
                <c16:uniqueId val="{00000001-EC25-497E-B7C3-242FF333615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C25-497E-B7C3-242FF3336156}"/>
              </c:ext>
            </c:extLst>
          </c:dPt>
          <c:dPt>
            <c:idx val="2"/>
            <c:bubble3D val="0"/>
            <c:spPr>
              <a:solidFill>
                <a:schemeClr val="accent2">
                  <a:shade val="65000"/>
                </a:schemeClr>
              </a:solidFill>
              <a:ln w="19050">
                <a:solidFill>
                  <a:schemeClr val="lt1"/>
                </a:solidFill>
              </a:ln>
              <a:effectLst/>
            </c:spPr>
            <c:extLst>
              <c:ext xmlns:c16="http://schemas.microsoft.com/office/drawing/2014/chart" uri="{C3380CC4-5D6E-409C-BE32-E72D297353CC}">
                <c16:uniqueId val="{00000005-EC25-497E-B7C3-242FF3336156}"/>
              </c:ext>
            </c:extLst>
          </c:dPt>
          <c:cat>
            <c:strRef>
              <c:f>Sheet4!$C$10:$C$12</c:f>
              <c:strCache>
                <c:ptCount val="3"/>
                <c:pt idx="0">
                  <c:v>本体工事</c:v>
                </c:pt>
                <c:pt idx="1">
                  <c:v>付帯工事費</c:v>
                </c:pt>
                <c:pt idx="2">
                  <c:v>諸経費</c:v>
                </c:pt>
              </c:strCache>
            </c:strRef>
          </c:cat>
          <c:val>
            <c:numRef>
              <c:f>Sheet4!$D$10:$D$12</c:f>
              <c:numCache>
                <c:formatCode>0%</c:formatCode>
                <c:ptCount val="3"/>
                <c:pt idx="0">
                  <c:v>0.7</c:v>
                </c:pt>
                <c:pt idx="1">
                  <c:v>0.2</c:v>
                </c:pt>
                <c:pt idx="2">
                  <c:v>0.1</c:v>
                </c:pt>
              </c:numCache>
            </c:numRef>
          </c:val>
          <c:extLst>
            <c:ext xmlns:c16="http://schemas.microsoft.com/office/drawing/2014/chart" uri="{C3380CC4-5D6E-409C-BE32-E72D297353CC}">
              <c16:uniqueId val="{00000006-EC25-497E-B7C3-242FF33361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6"/>
    </mc:Choice>
    <mc:Fallback>
      <c:style val="6"/>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1-B539-4858-A691-0B46CDCBA57F}"/>
              </c:ext>
            </c:extLst>
          </c:dPt>
          <c:dPt>
            <c:idx val="1"/>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3-B539-4858-A691-0B46CDCBA57F}"/>
              </c:ext>
            </c:extLst>
          </c:dPt>
          <c:cat>
            <c:strRef>
              <c:f>Sheet4!$C$7:$C$8</c:f>
              <c:strCache>
                <c:ptCount val="2"/>
                <c:pt idx="0">
                  <c:v>土地代金</c:v>
                </c:pt>
                <c:pt idx="1">
                  <c:v>諸経費</c:v>
                </c:pt>
              </c:strCache>
            </c:strRef>
          </c:cat>
          <c:val>
            <c:numRef>
              <c:f>Sheet4!$D$7:$D$8</c:f>
              <c:numCache>
                <c:formatCode>0%</c:formatCode>
                <c:ptCount val="2"/>
                <c:pt idx="0">
                  <c:v>0.95</c:v>
                </c:pt>
                <c:pt idx="1">
                  <c:v>0.05</c:v>
                </c:pt>
              </c:numCache>
            </c:numRef>
          </c:val>
          <c:extLst>
            <c:ext xmlns:c16="http://schemas.microsoft.com/office/drawing/2014/chart" uri="{C3380CC4-5D6E-409C-BE32-E72D297353CC}">
              <c16:uniqueId val="{00000004-B539-4858-A691-0B46CDCBA57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withinLinearReversed" id="22">
  <a:schemeClr val="accent2"/>
</cs:colorStyle>
</file>

<file path=ppt/charts/colors2.xml><?xml version="1.0" encoding="utf-8"?>
<cs:colorStyle xmlns:cs="http://schemas.microsoft.com/office/drawing/2012/chartStyle" xmlns:a="http://schemas.openxmlformats.org/drawingml/2006/main" meth="withinLinearReversed" id="24">
  <a:schemeClr val="accent4"/>
</cs:colorStyle>
</file>

<file path=ppt/charts/colors3.xml><?xml version="1.0" encoding="utf-8"?>
<cs:colorStyle xmlns:cs="http://schemas.microsoft.com/office/drawing/2012/chartStyle" xmlns:a="http://schemas.openxmlformats.org/drawingml/2006/main" meth="withinLinearReversed" id="22">
  <a:schemeClr val="accent2"/>
</cs:colorStyle>
</file>

<file path=ppt/charts/colors4.xml><?xml version="1.0" encoding="utf-8"?>
<cs:colorStyle xmlns:cs="http://schemas.microsoft.com/office/drawing/2012/chartStyle" xmlns:a="http://schemas.openxmlformats.org/drawingml/2006/main" meth="withinLinearReversed" id="24">
  <a:schemeClr val="accent4"/>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1"/>
            <a:ext cx="2919412" cy="495300"/>
          </a:xfrm>
          <a:prstGeom prst="rect">
            <a:avLst/>
          </a:prstGeom>
        </p:spPr>
        <p:txBody>
          <a:bodyPr vert="horz" lIns="91440" tIns="45720" rIns="91440" bIns="45720" rtlCol="0"/>
          <a:lstStyle>
            <a:lvl1pPr algn="r">
              <a:defRPr sz="1200"/>
            </a:lvl1pPr>
          </a:lstStyle>
          <a:p>
            <a:fld id="{16C88B07-E6DB-43E6-B73B-DB517E5707C0}" type="datetimeFigureOut">
              <a:rPr kumimoji="1" lang="ja-JP" altLang="en-US" smtClean="0"/>
              <a:t>2019/6/12</a:t>
            </a:fld>
            <a:endParaRPr kumimoji="1" lang="ja-JP" altLang="en-US"/>
          </a:p>
        </p:txBody>
      </p:sp>
      <p:sp>
        <p:nvSpPr>
          <p:cNvPr id="4" name="フッター プレースホルダー 3"/>
          <p:cNvSpPr>
            <a:spLocks noGrp="1"/>
          </p:cNvSpPr>
          <p:nvPr>
            <p:ph type="ftr" sz="quarter" idx="2"/>
          </p:nvPr>
        </p:nvSpPr>
        <p:spPr>
          <a:xfrm>
            <a:off x="1" y="9371014"/>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4"/>
            <a:ext cx="2919412" cy="495300"/>
          </a:xfrm>
          <a:prstGeom prst="rect">
            <a:avLst/>
          </a:prstGeom>
        </p:spPr>
        <p:txBody>
          <a:bodyPr vert="horz" lIns="91440" tIns="45720" rIns="91440" bIns="45720" rtlCol="0" anchor="b"/>
          <a:lstStyle>
            <a:lvl1pPr algn="r">
              <a:defRPr sz="1200"/>
            </a:lvl1pPr>
          </a:lstStyle>
          <a:p>
            <a:fld id="{92B3F644-B107-4C0D-8EFA-065F82CEFCD9}" type="slidenum">
              <a:rPr kumimoji="1" lang="ja-JP" altLang="en-US" smtClean="0"/>
              <a:t>‹#›</a:t>
            </a:fld>
            <a:endParaRPr kumimoji="1" lang="ja-JP" altLang="en-US"/>
          </a:p>
        </p:txBody>
      </p:sp>
    </p:spTree>
    <p:extLst>
      <p:ext uri="{BB962C8B-B14F-4D97-AF65-F5344CB8AC3E}">
        <p14:creationId xmlns:p14="http://schemas.microsoft.com/office/powerpoint/2010/main" val="387591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4" y="0"/>
            <a:ext cx="2918831" cy="495029"/>
          </a:xfrm>
          <a:prstGeom prst="rect">
            <a:avLst/>
          </a:prstGeom>
        </p:spPr>
        <p:txBody>
          <a:bodyPr vert="horz" lIns="91440" tIns="45720" rIns="91440" bIns="45720" rtlCol="0"/>
          <a:lstStyle>
            <a:lvl1pPr algn="r">
              <a:defRPr sz="1200"/>
            </a:lvl1pPr>
          </a:lstStyle>
          <a:p>
            <a:fld id="{886843C7-2E4A-438C-AE2E-A40E525A51B2}" type="datetimeFigureOut">
              <a:rPr kumimoji="1" lang="ja-JP" altLang="en-US" smtClean="0"/>
              <a:t>2019/6/12</a:t>
            </a:fld>
            <a:endParaRPr kumimoji="1" lang="ja-JP" altLang="en-US"/>
          </a:p>
        </p:txBody>
      </p:sp>
      <p:sp>
        <p:nvSpPr>
          <p:cNvPr id="4" name="スライド イメージ プレースホルダー 3"/>
          <p:cNvSpPr>
            <a:spLocks noGrp="1" noRot="1" noChangeAspect="1"/>
          </p:cNvSpPr>
          <p:nvPr>
            <p:ph type="sldImg" idx="2"/>
          </p:nvPr>
        </p:nvSpPr>
        <p:spPr>
          <a:xfrm>
            <a:off x="1147763" y="1231900"/>
            <a:ext cx="4440237"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7"/>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4" y="9371287"/>
            <a:ext cx="2918831" cy="495028"/>
          </a:xfrm>
          <a:prstGeom prst="rect">
            <a:avLst/>
          </a:prstGeom>
        </p:spPr>
        <p:txBody>
          <a:bodyPr vert="horz" lIns="91440" tIns="45720" rIns="91440" bIns="45720" rtlCol="0" anchor="b"/>
          <a:lstStyle>
            <a:lvl1pPr algn="r">
              <a:defRPr sz="1200"/>
            </a:lvl1pPr>
          </a:lstStyle>
          <a:p>
            <a:fld id="{8F087890-A158-4316-88CE-E42C16D8376B}" type="slidenum">
              <a:rPr kumimoji="1" lang="ja-JP" altLang="en-US" smtClean="0"/>
              <a:t>‹#›</a:t>
            </a:fld>
            <a:endParaRPr kumimoji="1" lang="ja-JP" altLang="en-US"/>
          </a:p>
        </p:txBody>
      </p:sp>
    </p:spTree>
    <p:extLst>
      <p:ext uri="{BB962C8B-B14F-4D97-AF65-F5344CB8AC3E}">
        <p14:creationId xmlns:p14="http://schemas.microsoft.com/office/powerpoint/2010/main" val="52710254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087890-A158-4316-88CE-E42C16D8376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765422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10</a:t>
            </a:fld>
            <a:endParaRPr kumimoji="1" lang="ja-JP" altLang="en-US"/>
          </a:p>
        </p:txBody>
      </p:sp>
    </p:spTree>
    <p:extLst>
      <p:ext uri="{BB962C8B-B14F-4D97-AF65-F5344CB8AC3E}">
        <p14:creationId xmlns:p14="http://schemas.microsoft.com/office/powerpoint/2010/main" val="4095714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11</a:t>
            </a:fld>
            <a:endParaRPr kumimoji="1" lang="ja-JP" altLang="en-US"/>
          </a:p>
        </p:txBody>
      </p:sp>
    </p:spTree>
    <p:extLst>
      <p:ext uri="{BB962C8B-B14F-4D97-AF65-F5344CB8AC3E}">
        <p14:creationId xmlns:p14="http://schemas.microsoft.com/office/powerpoint/2010/main" val="4103273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12</a:t>
            </a:fld>
            <a:endParaRPr kumimoji="1" lang="ja-JP" altLang="en-US"/>
          </a:p>
        </p:txBody>
      </p:sp>
    </p:spTree>
    <p:extLst>
      <p:ext uri="{BB962C8B-B14F-4D97-AF65-F5344CB8AC3E}">
        <p14:creationId xmlns:p14="http://schemas.microsoft.com/office/powerpoint/2010/main" val="3927759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13</a:t>
            </a:fld>
            <a:endParaRPr kumimoji="1" lang="ja-JP" altLang="en-US"/>
          </a:p>
        </p:txBody>
      </p:sp>
    </p:spTree>
    <p:extLst>
      <p:ext uri="{BB962C8B-B14F-4D97-AF65-F5344CB8AC3E}">
        <p14:creationId xmlns:p14="http://schemas.microsoft.com/office/powerpoint/2010/main" val="3642597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14</a:t>
            </a:fld>
            <a:endParaRPr kumimoji="1" lang="ja-JP" altLang="en-US"/>
          </a:p>
        </p:txBody>
      </p:sp>
    </p:spTree>
    <p:extLst>
      <p:ext uri="{BB962C8B-B14F-4D97-AF65-F5344CB8AC3E}">
        <p14:creationId xmlns:p14="http://schemas.microsoft.com/office/powerpoint/2010/main" val="2133187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15</a:t>
            </a:fld>
            <a:endParaRPr kumimoji="1" lang="ja-JP" altLang="en-US"/>
          </a:p>
        </p:txBody>
      </p:sp>
    </p:spTree>
    <p:extLst>
      <p:ext uri="{BB962C8B-B14F-4D97-AF65-F5344CB8AC3E}">
        <p14:creationId xmlns:p14="http://schemas.microsoft.com/office/powerpoint/2010/main" val="1156107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16</a:t>
            </a:fld>
            <a:endParaRPr kumimoji="1" lang="ja-JP" altLang="en-US"/>
          </a:p>
        </p:txBody>
      </p:sp>
    </p:spTree>
    <p:extLst>
      <p:ext uri="{BB962C8B-B14F-4D97-AF65-F5344CB8AC3E}">
        <p14:creationId xmlns:p14="http://schemas.microsoft.com/office/powerpoint/2010/main" val="3080624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17</a:t>
            </a:fld>
            <a:endParaRPr kumimoji="1" lang="ja-JP" altLang="en-US"/>
          </a:p>
        </p:txBody>
      </p:sp>
    </p:spTree>
    <p:extLst>
      <p:ext uri="{BB962C8B-B14F-4D97-AF65-F5344CB8AC3E}">
        <p14:creationId xmlns:p14="http://schemas.microsoft.com/office/powerpoint/2010/main" val="2289675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18</a:t>
            </a:fld>
            <a:endParaRPr kumimoji="1" lang="ja-JP" altLang="en-US"/>
          </a:p>
        </p:txBody>
      </p:sp>
    </p:spTree>
    <p:extLst>
      <p:ext uri="{BB962C8B-B14F-4D97-AF65-F5344CB8AC3E}">
        <p14:creationId xmlns:p14="http://schemas.microsoft.com/office/powerpoint/2010/main" val="3047200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19</a:t>
            </a:fld>
            <a:endParaRPr kumimoji="1" lang="ja-JP" altLang="en-US"/>
          </a:p>
        </p:txBody>
      </p:sp>
    </p:spTree>
    <p:extLst>
      <p:ext uri="{BB962C8B-B14F-4D97-AF65-F5344CB8AC3E}">
        <p14:creationId xmlns:p14="http://schemas.microsoft.com/office/powerpoint/2010/main" val="3616582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a:t>
            </a:fld>
            <a:endParaRPr kumimoji="1" lang="ja-JP" altLang="en-US"/>
          </a:p>
        </p:txBody>
      </p:sp>
    </p:spTree>
    <p:extLst>
      <p:ext uri="{BB962C8B-B14F-4D97-AF65-F5344CB8AC3E}">
        <p14:creationId xmlns:p14="http://schemas.microsoft.com/office/powerpoint/2010/main" val="3835083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20</a:t>
            </a:fld>
            <a:endParaRPr kumimoji="1" lang="ja-JP" altLang="en-US"/>
          </a:p>
        </p:txBody>
      </p:sp>
    </p:spTree>
    <p:extLst>
      <p:ext uri="{BB962C8B-B14F-4D97-AF65-F5344CB8AC3E}">
        <p14:creationId xmlns:p14="http://schemas.microsoft.com/office/powerpoint/2010/main" val="3195754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21</a:t>
            </a:fld>
            <a:endParaRPr kumimoji="1" lang="ja-JP" altLang="en-US"/>
          </a:p>
        </p:txBody>
      </p:sp>
    </p:spTree>
    <p:extLst>
      <p:ext uri="{BB962C8B-B14F-4D97-AF65-F5344CB8AC3E}">
        <p14:creationId xmlns:p14="http://schemas.microsoft.com/office/powerpoint/2010/main" val="3313311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22</a:t>
            </a:fld>
            <a:endParaRPr kumimoji="1" lang="ja-JP" altLang="en-US"/>
          </a:p>
        </p:txBody>
      </p:sp>
    </p:spTree>
    <p:extLst>
      <p:ext uri="{BB962C8B-B14F-4D97-AF65-F5344CB8AC3E}">
        <p14:creationId xmlns:p14="http://schemas.microsoft.com/office/powerpoint/2010/main" val="1206235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23</a:t>
            </a:fld>
            <a:endParaRPr kumimoji="1" lang="ja-JP" altLang="en-US"/>
          </a:p>
        </p:txBody>
      </p:sp>
    </p:spTree>
    <p:extLst>
      <p:ext uri="{BB962C8B-B14F-4D97-AF65-F5344CB8AC3E}">
        <p14:creationId xmlns:p14="http://schemas.microsoft.com/office/powerpoint/2010/main" val="3943058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24</a:t>
            </a:fld>
            <a:endParaRPr kumimoji="1" lang="ja-JP" altLang="en-US"/>
          </a:p>
        </p:txBody>
      </p:sp>
    </p:spTree>
    <p:extLst>
      <p:ext uri="{BB962C8B-B14F-4D97-AF65-F5344CB8AC3E}">
        <p14:creationId xmlns:p14="http://schemas.microsoft.com/office/powerpoint/2010/main" val="1189574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25</a:t>
            </a:fld>
            <a:endParaRPr kumimoji="1" lang="ja-JP" altLang="en-US"/>
          </a:p>
        </p:txBody>
      </p:sp>
    </p:spTree>
    <p:extLst>
      <p:ext uri="{BB962C8B-B14F-4D97-AF65-F5344CB8AC3E}">
        <p14:creationId xmlns:p14="http://schemas.microsoft.com/office/powerpoint/2010/main" val="3196472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26</a:t>
            </a:fld>
            <a:endParaRPr kumimoji="1" lang="ja-JP" altLang="en-US"/>
          </a:p>
        </p:txBody>
      </p:sp>
    </p:spTree>
    <p:extLst>
      <p:ext uri="{BB962C8B-B14F-4D97-AF65-F5344CB8AC3E}">
        <p14:creationId xmlns:p14="http://schemas.microsoft.com/office/powerpoint/2010/main" val="3039572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27</a:t>
            </a:fld>
            <a:endParaRPr kumimoji="1" lang="ja-JP" altLang="en-US"/>
          </a:p>
        </p:txBody>
      </p:sp>
    </p:spTree>
    <p:extLst>
      <p:ext uri="{BB962C8B-B14F-4D97-AF65-F5344CB8AC3E}">
        <p14:creationId xmlns:p14="http://schemas.microsoft.com/office/powerpoint/2010/main" val="3903097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28</a:t>
            </a:fld>
            <a:endParaRPr kumimoji="1" lang="ja-JP" altLang="en-US"/>
          </a:p>
        </p:txBody>
      </p:sp>
    </p:spTree>
    <p:extLst>
      <p:ext uri="{BB962C8B-B14F-4D97-AF65-F5344CB8AC3E}">
        <p14:creationId xmlns:p14="http://schemas.microsoft.com/office/powerpoint/2010/main" val="6450528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29</a:t>
            </a:fld>
            <a:endParaRPr kumimoji="1" lang="ja-JP" altLang="en-US"/>
          </a:p>
        </p:txBody>
      </p:sp>
    </p:spTree>
    <p:extLst>
      <p:ext uri="{BB962C8B-B14F-4D97-AF65-F5344CB8AC3E}">
        <p14:creationId xmlns:p14="http://schemas.microsoft.com/office/powerpoint/2010/main" val="1748690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a:t>
            </a:fld>
            <a:endParaRPr kumimoji="1" lang="ja-JP" altLang="en-US"/>
          </a:p>
        </p:txBody>
      </p:sp>
    </p:spTree>
    <p:extLst>
      <p:ext uri="{BB962C8B-B14F-4D97-AF65-F5344CB8AC3E}">
        <p14:creationId xmlns:p14="http://schemas.microsoft.com/office/powerpoint/2010/main" val="1509665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30</a:t>
            </a:fld>
            <a:endParaRPr kumimoji="1" lang="ja-JP" altLang="en-US"/>
          </a:p>
        </p:txBody>
      </p:sp>
    </p:spTree>
    <p:extLst>
      <p:ext uri="{BB962C8B-B14F-4D97-AF65-F5344CB8AC3E}">
        <p14:creationId xmlns:p14="http://schemas.microsoft.com/office/powerpoint/2010/main" val="3792899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31</a:t>
            </a:fld>
            <a:endParaRPr kumimoji="1" lang="ja-JP" altLang="en-US"/>
          </a:p>
        </p:txBody>
      </p:sp>
    </p:spTree>
    <p:extLst>
      <p:ext uri="{BB962C8B-B14F-4D97-AF65-F5344CB8AC3E}">
        <p14:creationId xmlns:p14="http://schemas.microsoft.com/office/powerpoint/2010/main" val="2856629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32</a:t>
            </a:fld>
            <a:endParaRPr kumimoji="1" lang="ja-JP" altLang="en-US"/>
          </a:p>
        </p:txBody>
      </p:sp>
    </p:spTree>
    <p:extLst>
      <p:ext uri="{BB962C8B-B14F-4D97-AF65-F5344CB8AC3E}">
        <p14:creationId xmlns:p14="http://schemas.microsoft.com/office/powerpoint/2010/main" val="2195472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33</a:t>
            </a:fld>
            <a:endParaRPr kumimoji="1" lang="ja-JP" altLang="en-US"/>
          </a:p>
        </p:txBody>
      </p:sp>
    </p:spTree>
    <p:extLst>
      <p:ext uri="{BB962C8B-B14F-4D97-AF65-F5344CB8AC3E}">
        <p14:creationId xmlns:p14="http://schemas.microsoft.com/office/powerpoint/2010/main" val="2742790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34</a:t>
            </a:fld>
            <a:endParaRPr kumimoji="1" lang="ja-JP" altLang="en-US"/>
          </a:p>
        </p:txBody>
      </p:sp>
    </p:spTree>
    <p:extLst>
      <p:ext uri="{BB962C8B-B14F-4D97-AF65-F5344CB8AC3E}">
        <p14:creationId xmlns:p14="http://schemas.microsoft.com/office/powerpoint/2010/main" val="923433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35</a:t>
            </a:fld>
            <a:endParaRPr kumimoji="1" lang="ja-JP" altLang="en-US"/>
          </a:p>
        </p:txBody>
      </p:sp>
    </p:spTree>
    <p:extLst>
      <p:ext uri="{BB962C8B-B14F-4D97-AF65-F5344CB8AC3E}">
        <p14:creationId xmlns:p14="http://schemas.microsoft.com/office/powerpoint/2010/main" val="13661453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36</a:t>
            </a:fld>
            <a:endParaRPr kumimoji="1" lang="ja-JP" altLang="en-US"/>
          </a:p>
        </p:txBody>
      </p:sp>
    </p:spTree>
    <p:extLst>
      <p:ext uri="{BB962C8B-B14F-4D97-AF65-F5344CB8AC3E}">
        <p14:creationId xmlns:p14="http://schemas.microsoft.com/office/powerpoint/2010/main" val="350634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37</a:t>
            </a:fld>
            <a:endParaRPr kumimoji="1" lang="ja-JP" altLang="en-US"/>
          </a:p>
        </p:txBody>
      </p:sp>
    </p:spTree>
    <p:extLst>
      <p:ext uri="{BB962C8B-B14F-4D97-AF65-F5344CB8AC3E}">
        <p14:creationId xmlns:p14="http://schemas.microsoft.com/office/powerpoint/2010/main" val="3521087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38</a:t>
            </a:fld>
            <a:endParaRPr kumimoji="1" lang="ja-JP" altLang="en-US"/>
          </a:p>
        </p:txBody>
      </p:sp>
    </p:spTree>
    <p:extLst>
      <p:ext uri="{BB962C8B-B14F-4D97-AF65-F5344CB8AC3E}">
        <p14:creationId xmlns:p14="http://schemas.microsoft.com/office/powerpoint/2010/main" val="38915836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39</a:t>
            </a:fld>
            <a:endParaRPr kumimoji="1" lang="ja-JP" altLang="en-US"/>
          </a:p>
        </p:txBody>
      </p:sp>
    </p:spTree>
    <p:extLst>
      <p:ext uri="{BB962C8B-B14F-4D97-AF65-F5344CB8AC3E}">
        <p14:creationId xmlns:p14="http://schemas.microsoft.com/office/powerpoint/2010/main" val="1230720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a:t>
            </a:fld>
            <a:endParaRPr kumimoji="1" lang="ja-JP" altLang="en-US"/>
          </a:p>
        </p:txBody>
      </p:sp>
    </p:spTree>
    <p:extLst>
      <p:ext uri="{BB962C8B-B14F-4D97-AF65-F5344CB8AC3E}">
        <p14:creationId xmlns:p14="http://schemas.microsoft.com/office/powerpoint/2010/main" val="22463023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40</a:t>
            </a:fld>
            <a:endParaRPr kumimoji="1" lang="ja-JP" altLang="en-US"/>
          </a:p>
        </p:txBody>
      </p:sp>
    </p:spTree>
    <p:extLst>
      <p:ext uri="{BB962C8B-B14F-4D97-AF65-F5344CB8AC3E}">
        <p14:creationId xmlns:p14="http://schemas.microsoft.com/office/powerpoint/2010/main" val="24852683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41</a:t>
            </a:fld>
            <a:endParaRPr kumimoji="1" lang="ja-JP" altLang="en-US"/>
          </a:p>
        </p:txBody>
      </p:sp>
    </p:spTree>
    <p:extLst>
      <p:ext uri="{BB962C8B-B14F-4D97-AF65-F5344CB8AC3E}">
        <p14:creationId xmlns:p14="http://schemas.microsoft.com/office/powerpoint/2010/main" val="25594403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42</a:t>
            </a:fld>
            <a:endParaRPr kumimoji="1" lang="ja-JP" altLang="en-US"/>
          </a:p>
        </p:txBody>
      </p:sp>
    </p:spTree>
    <p:extLst>
      <p:ext uri="{BB962C8B-B14F-4D97-AF65-F5344CB8AC3E}">
        <p14:creationId xmlns:p14="http://schemas.microsoft.com/office/powerpoint/2010/main" val="13095393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43</a:t>
            </a:fld>
            <a:endParaRPr kumimoji="1" lang="ja-JP" altLang="en-US"/>
          </a:p>
        </p:txBody>
      </p:sp>
    </p:spTree>
    <p:extLst>
      <p:ext uri="{BB962C8B-B14F-4D97-AF65-F5344CB8AC3E}">
        <p14:creationId xmlns:p14="http://schemas.microsoft.com/office/powerpoint/2010/main" val="24877740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44</a:t>
            </a:fld>
            <a:endParaRPr kumimoji="1" lang="ja-JP" altLang="en-US"/>
          </a:p>
        </p:txBody>
      </p:sp>
    </p:spTree>
    <p:extLst>
      <p:ext uri="{BB962C8B-B14F-4D97-AF65-F5344CB8AC3E}">
        <p14:creationId xmlns:p14="http://schemas.microsoft.com/office/powerpoint/2010/main" val="27095560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45</a:t>
            </a:fld>
            <a:endParaRPr kumimoji="1" lang="ja-JP" altLang="en-US"/>
          </a:p>
        </p:txBody>
      </p:sp>
    </p:spTree>
    <p:extLst>
      <p:ext uri="{BB962C8B-B14F-4D97-AF65-F5344CB8AC3E}">
        <p14:creationId xmlns:p14="http://schemas.microsoft.com/office/powerpoint/2010/main" val="39299454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46</a:t>
            </a:fld>
            <a:endParaRPr kumimoji="1" lang="ja-JP" altLang="en-US"/>
          </a:p>
        </p:txBody>
      </p:sp>
    </p:spTree>
    <p:extLst>
      <p:ext uri="{BB962C8B-B14F-4D97-AF65-F5344CB8AC3E}">
        <p14:creationId xmlns:p14="http://schemas.microsoft.com/office/powerpoint/2010/main" val="37979183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47</a:t>
            </a:fld>
            <a:endParaRPr kumimoji="1" lang="ja-JP" altLang="en-US"/>
          </a:p>
        </p:txBody>
      </p:sp>
    </p:spTree>
    <p:extLst>
      <p:ext uri="{BB962C8B-B14F-4D97-AF65-F5344CB8AC3E}">
        <p14:creationId xmlns:p14="http://schemas.microsoft.com/office/powerpoint/2010/main" val="3603760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48</a:t>
            </a:fld>
            <a:endParaRPr kumimoji="1" lang="ja-JP" altLang="en-US"/>
          </a:p>
        </p:txBody>
      </p:sp>
    </p:spTree>
    <p:extLst>
      <p:ext uri="{BB962C8B-B14F-4D97-AF65-F5344CB8AC3E}">
        <p14:creationId xmlns:p14="http://schemas.microsoft.com/office/powerpoint/2010/main" val="12025827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49</a:t>
            </a:fld>
            <a:endParaRPr kumimoji="1" lang="ja-JP" altLang="en-US"/>
          </a:p>
        </p:txBody>
      </p:sp>
    </p:spTree>
    <p:extLst>
      <p:ext uri="{BB962C8B-B14F-4D97-AF65-F5344CB8AC3E}">
        <p14:creationId xmlns:p14="http://schemas.microsoft.com/office/powerpoint/2010/main" val="33695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5</a:t>
            </a:fld>
            <a:endParaRPr kumimoji="1" lang="ja-JP" altLang="en-US"/>
          </a:p>
        </p:txBody>
      </p:sp>
    </p:spTree>
    <p:extLst>
      <p:ext uri="{BB962C8B-B14F-4D97-AF65-F5344CB8AC3E}">
        <p14:creationId xmlns:p14="http://schemas.microsoft.com/office/powerpoint/2010/main" val="39984789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50</a:t>
            </a:fld>
            <a:endParaRPr kumimoji="1" lang="ja-JP" altLang="en-US"/>
          </a:p>
        </p:txBody>
      </p:sp>
    </p:spTree>
    <p:extLst>
      <p:ext uri="{BB962C8B-B14F-4D97-AF65-F5344CB8AC3E}">
        <p14:creationId xmlns:p14="http://schemas.microsoft.com/office/powerpoint/2010/main" val="22937053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51</a:t>
            </a:fld>
            <a:endParaRPr kumimoji="1" lang="ja-JP" altLang="en-US"/>
          </a:p>
        </p:txBody>
      </p:sp>
    </p:spTree>
    <p:extLst>
      <p:ext uri="{BB962C8B-B14F-4D97-AF65-F5344CB8AC3E}">
        <p14:creationId xmlns:p14="http://schemas.microsoft.com/office/powerpoint/2010/main" val="12597613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52</a:t>
            </a:fld>
            <a:endParaRPr kumimoji="1" lang="ja-JP" altLang="en-US"/>
          </a:p>
        </p:txBody>
      </p:sp>
    </p:spTree>
    <p:extLst>
      <p:ext uri="{BB962C8B-B14F-4D97-AF65-F5344CB8AC3E}">
        <p14:creationId xmlns:p14="http://schemas.microsoft.com/office/powerpoint/2010/main" val="27170043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54</a:t>
            </a:fld>
            <a:endParaRPr kumimoji="1" lang="ja-JP" altLang="en-US"/>
          </a:p>
        </p:txBody>
      </p:sp>
    </p:spTree>
    <p:extLst>
      <p:ext uri="{BB962C8B-B14F-4D97-AF65-F5344CB8AC3E}">
        <p14:creationId xmlns:p14="http://schemas.microsoft.com/office/powerpoint/2010/main" val="33649823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087890-A158-4316-88CE-E42C16D8376B}"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745556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6</a:t>
            </a:fld>
            <a:endParaRPr kumimoji="1" lang="ja-JP" altLang="en-US"/>
          </a:p>
        </p:txBody>
      </p:sp>
    </p:spTree>
    <p:extLst>
      <p:ext uri="{BB962C8B-B14F-4D97-AF65-F5344CB8AC3E}">
        <p14:creationId xmlns:p14="http://schemas.microsoft.com/office/powerpoint/2010/main" val="485621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7</a:t>
            </a:fld>
            <a:endParaRPr kumimoji="1" lang="ja-JP" altLang="en-US"/>
          </a:p>
        </p:txBody>
      </p:sp>
    </p:spTree>
    <p:extLst>
      <p:ext uri="{BB962C8B-B14F-4D97-AF65-F5344CB8AC3E}">
        <p14:creationId xmlns:p14="http://schemas.microsoft.com/office/powerpoint/2010/main" val="3874429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8</a:t>
            </a:fld>
            <a:endParaRPr kumimoji="1" lang="ja-JP" altLang="en-US"/>
          </a:p>
        </p:txBody>
      </p:sp>
    </p:spTree>
    <p:extLst>
      <p:ext uri="{BB962C8B-B14F-4D97-AF65-F5344CB8AC3E}">
        <p14:creationId xmlns:p14="http://schemas.microsoft.com/office/powerpoint/2010/main" val="2241518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087890-A158-4316-88CE-E42C16D8376B}" type="slidenum">
              <a:rPr kumimoji="1" lang="ja-JP" altLang="en-US" smtClean="0"/>
              <a:t>9</a:t>
            </a:fld>
            <a:endParaRPr kumimoji="1" lang="ja-JP" altLang="en-US"/>
          </a:p>
        </p:txBody>
      </p:sp>
    </p:spTree>
    <p:extLst>
      <p:ext uri="{BB962C8B-B14F-4D97-AF65-F5344CB8AC3E}">
        <p14:creationId xmlns:p14="http://schemas.microsoft.com/office/powerpoint/2010/main" val="9048251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A2614FD-E982-41E5-A1C2-A20930FD1A7C}" type="datetime1">
              <a:rPr kumimoji="1" lang="ja-JP" altLang="en-US" smtClean="0"/>
              <a:t>2019/6/12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7" name="正方形/長方形 6">
            <a:extLst>
              <a:ext uri="{FF2B5EF4-FFF2-40B4-BE49-F238E27FC236}">
                <a16:creationId xmlns:a16="http://schemas.microsoft.com/office/drawing/2014/main" id="{1072F926-3A34-479C-97C7-EAF157017113}"/>
              </a:ext>
            </a:extLst>
          </p:cNvPr>
          <p:cNvSpPr/>
          <p:nvPr userDrawn="1"/>
        </p:nvSpPr>
        <p:spPr>
          <a:xfrm>
            <a:off x="0" y="0"/>
            <a:ext cx="9144000" cy="5932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8AD078B7-6BF6-4401-AFCB-E8E8DFC4FD2A}"/>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825292" y="50353"/>
            <a:ext cx="1991046" cy="465989"/>
          </a:xfrm>
          <a:prstGeom prst="rect">
            <a:avLst/>
          </a:prstGeom>
        </p:spPr>
      </p:pic>
      <p:sp>
        <p:nvSpPr>
          <p:cNvPr id="9" name="正方形/長方形 8">
            <a:extLst>
              <a:ext uri="{FF2B5EF4-FFF2-40B4-BE49-F238E27FC236}">
                <a16:creationId xmlns:a16="http://schemas.microsoft.com/office/drawing/2014/main" id="{EB971D23-8F6E-4301-B64B-8A2D668489EE}"/>
              </a:ext>
            </a:extLst>
          </p:cNvPr>
          <p:cNvSpPr/>
          <p:nvPr userDrawn="1"/>
        </p:nvSpPr>
        <p:spPr>
          <a:xfrm>
            <a:off x="0" y="6611007"/>
            <a:ext cx="9144000" cy="2469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7625FEE1-8E15-49F6-B853-DBAD054F7134}"/>
              </a:ext>
            </a:extLst>
          </p:cNvPr>
          <p:cNvSpPr/>
          <p:nvPr userDrawn="1"/>
        </p:nvSpPr>
        <p:spPr>
          <a:xfrm>
            <a:off x="6235700" y="6606645"/>
            <a:ext cx="2908300" cy="255413"/>
          </a:xfrm>
          <a:prstGeom prst="rect">
            <a:avLst/>
          </a:prstGeom>
        </p:spPr>
        <p:txBody>
          <a:bodyPr wrap="square">
            <a:spAutoFit/>
          </a:bodyPr>
          <a:lstStyle/>
          <a:p>
            <a:pPr algn="r"/>
            <a:r>
              <a:rPr lang="en-US" altLang="ja-JP" sz="1000" b="1" dirty="0">
                <a:solidFill>
                  <a:schemeClr val="bg1"/>
                </a:solidFill>
                <a:latin typeface="Segoe UI" panose="020B0502040204020203" pitchFamily="34" charset="0"/>
                <a:ea typeface="Segoe UI" panose="020B0502040204020203" pitchFamily="34" charset="0"/>
                <a:cs typeface="Segoe UI" panose="020B0502040204020203" pitchFamily="34" charset="0"/>
              </a:rPr>
              <a:t>© 2018 STYLE DESIGN.</a:t>
            </a:r>
            <a:endParaRPr lang="ja-JP" altLang="en-US" sz="1000" b="1" dirty="0">
              <a:solidFill>
                <a:schemeClr val="bg1"/>
              </a:solidFill>
              <a:latin typeface="Segoe UI" panose="020B0502040204020203" pitchFamily="34" charset="0"/>
              <a:cs typeface="Segoe UI" panose="020B0502040204020203" pitchFamily="34" charset="0"/>
            </a:endParaRPr>
          </a:p>
        </p:txBody>
      </p:sp>
      <p:sp>
        <p:nvSpPr>
          <p:cNvPr id="6" name="スライド番号プレースホルダー 5"/>
          <p:cNvSpPr>
            <a:spLocks noGrp="1"/>
          </p:cNvSpPr>
          <p:nvPr>
            <p:ph type="sldNum" sz="quarter" idx="12"/>
          </p:nvPr>
        </p:nvSpPr>
        <p:spPr>
          <a:xfrm>
            <a:off x="3505200" y="6551789"/>
            <a:ext cx="2133600" cy="365125"/>
          </a:xfrm>
        </p:spPr>
        <p:txBody>
          <a:bodyPr/>
          <a:lstStyle>
            <a:lvl1pPr algn="ctr">
              <a:defRPr sz="1000" b="1">
                <a:solidFill>
                  <a:schemeClr val="bg1"/>
                </a:solidFill>
                <a:latin typeface="Segoe UI" panose="020B0502040204020203" pitchFamily="34" charset="0"/>
                <a:cs typeface="Segoe UI" panose="020B0502040204020203" pitchFamily="34" charset="0"/>
              </a:defRPr>
            </a:lvl1pPr>
          </a:lstStyle>
          <a:p>
            <a:fld id="{F6961B6D-4B6B-4380-9845-6FB732743AD4}" type="slidenum">
              <a:rPr lang="ja-JP" altLang="en-US" smtClean="0"/>
              <a:pPr/>
              <a:t>‹#›</a:t>
            </a:fld>
            <a:endParaRPr lang="ja-JP" altLang="en-US" dirty="0"/>
          </a:p>
        </p:txBody>
      </p:sp>
    </p:spTree>
    <p:extLst>
      <p:ext uri="{BB962C8B-B14F-4D97-AF65-F5344CB8AC3E}">
        <p14:creationId xmlns:p14="http://schemas.microsoft.com/office/powerpoint/2010/main" val="710455894"/>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681518-66CD-4D2D-ACA3-44BB5EDAA33E}"/>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08D7172-55AC-4C71-9B6D-306103D499D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39893-00A4-4A3F-95BC-EB247730868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31DA88A-58D4-418E-B23E-BFA86C5CAE7E}"/>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6" name="フッター プレースホルダー 5">
            <a:extLst>
              <a:ext uri="{FF2B5EF4-FFF2-40B4-BE49-F238E27FC236}">
                <a16:creationId xmlns:a16="http://schemas.microsoft.com/office/drawing/2014/main" id="{2FC27222-22F3-468B-8837-727ABDF7652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987A519-A49E-4350-8423-F7D9E5888A6E}"/>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314689207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504CEF-4043-4487-8D13-25014334C624}"/>
              </a:ext>
            </a:extLst>
          </p:cNvPr>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2651D0F8-5FEE-47A2-9BCC-E135669F9939}"/>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a:extLst>
              <a:ext uri="{FF2B5EF4-FFF2-40B4-BE49-F238E27FC236}">
                <a16:creationId xmlns:a16="http://schemas.microsoft.com/office/drawing/2014/main" id="{FB2C286B-D896-4ADC-B9A4-54956BF5E56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BF4ADE4-3590-4F8D-8E38-5CB78855CBF6}"/>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6" name="フッター プレースホルダー 5">
            <a:extLst>
              <a:ext uri="{FF2B5EF4-FFF2-40B4-BE49-F238E27FC236}">
                <a16:creationId xmlns:a16="http://schemas.microsoft.com/office/drawing/2014/main" id="{645E8DAB-B541-44AE-AA2D-031C95F499F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A756970-989B-42B3-A199-100D321BEE6E}"/>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337248963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76490A-EB96-4EC0-942A-24570E71D0C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C16AC79-32E9-41DB-ABC5-55606B013214}"/>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E85EC59-EF18-48CC-B2A1-DAE79E830AAC}"/>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BC51654B-1C87-441A-B519-923F4C560F2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78DD08D-8A13-4D89-B495-0BCB6B96F589}"/>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173278480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C0707D9-34CE-4D2D-8D4B-436FDF0A24EA}"/>
              </a:ext>
            </a:extLst>
          </p:cNvPr>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A38D62E-1A43-4609-98BA-00AB5DE3A845}"/>
              </a:ext>
            </a:extLst>
          </p:cNvPr>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F6860C3-3A72-47FE-A174-6433E8F6FCFB}"/>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54F54DDF-B25F-4D4E-8AF4-0E09EC7D456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209E45F-2B7C-45A8-9E96-7DB916B6C909}"/>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4785709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09B725B-6B21-4CDA-90AB-D60075CADB28}" type="datetime1">
              <a:rPr kumimoji="1" lang="ja-JP" altLang="en-US" smtClean="0"/>
              <a:t>2019/6/12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11" name="正方形/長方形 10">
            <a:extLst>
              <a:ext uri="{FF2B5EF4-FFF2-40B4-BE49-F238E27FC236}">
                <a16:creationId xmlns:a16="http://schemas.microsoft.com/office/drawing/2014/main" id="{8D3C2B88-12FE-46FE-A5FC-5F584E09D6E0}"/>
              </a:ext>
            </a:extLst>
          </p:cNvPr>
          <p:cNvSpPr/>
          <p:nvPr userDrawn="1"/>
        </p:nvSpPr>
        <p:spPr>
          <a:xfrm>
            <a:off x="0" y="0"/>
            <a:ext cx="9144000" cy="5932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12" name="図 11">
            <a:extLst>
              <a:ext uri="{FF2B5EF4-FFF2-40B4-BE49-F238E27FC236}">
                <a16:creationId xmlns:a16="http://schemas.microsoft.com/office/drawing/2014/main" id="{ED75C7FC-5818-4AC2-9DD6-826C081EB151}"/>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825292" y="50353"/>
            <a:ext cx="1991046" cy="465989"/>
          </a:xfrm>
          <a:prstGeom prst="rect">
            <a:avLst/>
          </a:prstGeom>
        </p:spPr>
      </p:pic>
      <p:sp>
        <p:nvSpPr>
          <p:cNvPr id="13" name="正方形/長方形 12">
            <a:extLst>
              <a:ext uri="{FF2B5EF4-FFF2-40B4-BE49-F238E27FC236}">
                <a16:creationId xmlns:a16="http://schemas.microsoft.com/office/drawing/2014/main" id="{24F28CBB-23AA-47E8-BE97-821EDD0F180D}"/>
              </a:ext>
            </a:extLst>
          </p:cNvPr>
          <p:cNvSpPr/>
          <p:nvPr userDrawn="1"/>
        </p:nvSpPr>
        <p:spPr>
          <a:xfrm>
            <a:off x="0" y="6611007"/>
            <a:ext cx="9144000" cy="2469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4" name="正方形/長方形 13">
            <a:extLst>
              <a:ext uri="{FF2B5EF4-FFF2-40B4-BE49-F238E27FC236}">
                <a16:creationId xmlns:a16="http://schemas.microsoft.com/office/drawing/2014/main" id="{85667F90-FB6B-429B-9999-1A4361ABDB98}"/>
              </a:ext>
            </a:extLst>
          </p:cNvPr>
          <p:cNvSpPr/>
          <p:nvPr userDrawn="1"/>
        </p:nvSpPr>
        <p:spPr>
          <a:xfrm>
            <a:off x="6235700" y="6602782"/>
            <a:ext cx="2908300" cy="255413"/>
          </a:xfrm>
          <a:prstGeom prst="rect">
            <a:avLst/>
          </a:prstGeom>
        </p:spPr>
        <p:txBody>
          <a:bodyPr wrap="square">
            <a:spAutoFit/>
          </a:bodyPr>
          <a:lstStyle/>
          <a:p>
            <a:pPr algn="r"/>
            <a:r>
              <a:rPr lang="en-US" altLang="ja-JP" sz="1000" b="1" dirty="0">
                <a:solidFill>
                  <a:schemeClr val="bg1"/>
                </a:solidFill>
                <a:latin typeface="Segoe UI" panose="020B0502040204020203" pitchFamily="34" charset="0"/>
                <a:ea typeface="Segoe UI" panose="020B0502040204020203" pitchFamily="34" charset="0"/>
                <a:cs typeface="Segoe UI" panose="020B0502040204020203" pitchFamily="34" charset="0"/>
              </a:rPr>
              <a:t>© 2018 STYLE DESIGN.</a:t>
            </a:r>
            <a:endParaRPr lang="ja-JP" altLang="en-US" sz="1000" b="1" dirty="0">
              <a:solidFill>
                <a:schemeClr val="bg1"/>
              </a:solidFill>
              <a:latin typeface="Segoe UI" panose="020B0502040204020203" pitchFamily="34" charset="0"/>
              <a:cs typeface="Segoe UI" panose="020B0502040204020203" pitchFamily="34" charset="0"/>
            </a:endParaRPr>
          </a:p>
        </p:txBody>
      </p:sp>
      <p:sp>
        <p:nvSpPr>
          <p:cNvPr id="6" name="スライド番号プレースホルダー 5"/>
          <p:cNvSpPr>
            <a:spLocks noGrp="1"/>
          </p:cNvSpPr>
          <p:nvPr>
            <p:ph type="sldNum" sz="quarter" idx="12"/>
          </p:nvPr>
        </p:nvSpPr>
        <p:spPr>
          <a:xfrm>
            <a:off x="3505200" y="6547926"/>
            <a:ext cx="2133600" cy="365125"/>
          </a:xfrm>
        </p:spPr>
        <p:txBody>
          <a:bodyPr/>
          <a:lstStyle>
            <a:lvl1pPr algn="ctr">
              <a:defRPr sz="1000">
                <a:solidFill>
                  <a:schemeClr val="bg1"/>
                </a:solidFill>
                <a:latin typeface="Segoe UI" panose="020B0502040204020203" pitchFamily="34" charset="0"/>
                <a:cs typeface="Segoe UI" panose="020B0502040204020203" pitchFamily="34" charset="0"/>
              </a:defRPr>
            </a:lvl1pPr>
          </a:lstStyle>
          <a:p>
            <a:fld id="{F6961B6D-4B6B-4380-9845-6FB732743AD4}" type="slidenum">
              <a:rPr lang="ja-JP" altLang="en-US" smtClean="0"/>
              <a:pPr/>
              <a:t>‹#›</a:t>
            </a:fld>
            <a:endParaRPr lang="ja-JP" altLang="en-US"/>
          </a:p>
        </p:txBody>
      </p:sp>
    </p:spTree>
    <p:extLst>
      <p:ext uri="{BB962C8B-B14F-4D97-AF65-F5344CB8AC3E}">
        <p14:creationId xmlns:p14="http://schemas.microsoft.com/office/powerpoint/2010/main" val="203355210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8D4C03-D473-4BC8-BE23-4759F5235096}"/>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EF8C403-11CB-42A9-87FE-6C8B719A1A72}"/>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321826E-57DD-4842-B0A4-441850D0752C}"/>
              </a:ext>
            </a:extLst>
          </p:cNvPr>
          <p:cNvSpPr>
            <a:spLocks noGrp="1"/>
          </p:cNvSpPr>
          <p:nvPr>
            <p:ph type="dt" sz="half" idx="10"/>
          </p:nvPr>
        </p:nvSpPr>
        <p:spPr/>
        <p:txBody>
          <a:bodyPr/>
          <a:lstStyle/>
          <a:p>
            <a:fld id="{CA2614FD-E982-41E5-A1C2-A20930FD1A7C}"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A6CD94F2-3C47-4676-92EB-AB6CB1F18C1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31B7DBE-3297-49C1-BB82-D0D645BBDD35}"/>
              </a:ext>
            </a:extLst>
          </p:cNvPr>
          <p:cNvSpPr>
            <a:spLocks noGrp="1"/>
          </p:cNvSpPr>
          <p:nvPr>
            <p:ph type="sldNum" sz="quarter" idx="12"/>
          </p:nvPr>
        </p:nvSpPr>
        <p:spPr/>
        <p:txBody>
          <a:bodyPr/>
          <a:lstStyle/>
          <a:p>
            <a:fld id="{F6961B6D-4B6B-4380-9845-6FB732743AD4}" type="slidenum">
              <a:rPr lang="ja-JP" altLang="en-US" smtClean="0"/>
              <a:pPr/>
              <a:t>‹#›</a:t>
            </a:fld>
            <a:endParaRPr lang="ja-JP" altLang="en-US" dirty="0"/>
          </a:p>
        </p:txBody>
      </p:sp>
      <p:sp>
        <p:nvSpPr>
          <p:cNvPr id="7" name="正方形/長方形 6">
            <a:extLst>
              <a:ext uri="{FF2B5EF4-FFF2-40B4-BE49-F238E27FC236}">
                <a16:creationId xmlns:a16="http://schemas.microsoft.com/office/drawing/2014/main" id="{B5982EC2-AC02-482B-8965-342093F952E0}"/>
              </a:ext>
            </a:extLst>
          </p:cNvPr>
          <p:cNvSpPr/>
          <p:nvPr userDrawn="1"/>
        </p:nvSpPr>
        <p:spPr>
          <a:xfrm>
            <a:off x="0" y="0"/>
            <a:ext cx="9144000" cy="5932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F01D5420-76A3-47AF-BB3D-85983C2414DE}"/>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825292" y="50353"/>
            <a:ext cx="1991046" cy="465989"/>
          </a:xfrm>
          <a:prstGeom prst="rect">
            <a:avLst/>
          </a:prstGeom>
        </p:spPr>
      </p:pic>
      <p:sp>
        <p:nvSpPr>
          <p:cNvPr id="9" name="正方形/長方形 8">
            <a:extLst>
              <a:ext uri="{FF2B5EF4-FFF2-40B4-BE49-F238E27FC236}">
                <a16:creationId xmlns:a16="http://schemas.microsoft.com/office/drawing/2014/main" id="{B59D1A35-3B5A-4BCE-A05E-022C279A590E}"/>
              </a:ext>
            </a:extLst>
          </p:cNvPr>
          <p:cNvSpPr/>
          <p:nvPr userDrawn="1"/>
        </p:nvSpPr>
        <p:spPr>
          <a:xfrm>
            <a:off x="0" y="6611007"/>
            <a:ext cx="9144000" cy="2469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32AEB30E-166D-4C65-BC72-A62206B91A12}"/>
              </a:ext>
            </a:extLst>
          </p:cNvPr>
          <p:cNvSpPr/>
          <p:nvPr userDrawn="1"/>
        </p:nvSpPr>
        <p:spPr>
          <a:xfrm>
            <a:off x="6235700" y="6606645"/>
            <a:ext cx="2908300" cy="255413"/>
          </a:xfrm>
          <a:prstGeom prst="rect">
            <a:avLst/>
          </a:prstGeom>
        </p:spPr>
        <p:txBody>
          <a:bodyPr wrap="square">
            <a:spAutoFit/>
          </a:bodyPr>
          <a:lstStyle/>
          <a:p>
            <a:pPr algn="r"/>
            <a:r>
              <a:rPr lang="en-US" altLang="ja-JP" sz="1000" b="1" dirty="0">
                <a:solidFill>
                  <a:schemeClr val="bg1"/>
                </a:solidFill>
                <a:latin typeface="Segoe UI" panose="020B0502040204020203" pitchFamily="34" charset="0"/>
                <a:ea typeface="Segoe UI" panose="020B0502040204020203" pitchFamily="34" charset="0"/>
                <a:cs typeface="Segoe UI" panose="020B0502040204020203" pitchFamily="34" charset="0"/>
              </a:rPr>
              <a:t>© 2018 STYLE DESIGN.</a:t>
            </a:r>
            <a:endParaRPr lang="ja-JP" altLang="en-US" sz="10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8719105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231811-F59E-457F-A7DE-B2B0F71D0AE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D67660-7EB7-4485-B01A-EA87FB394B4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DB88DD4-E787-4824-A5A3-17E904F96EE6}"/>
              </a:ext>
            </a:extLst>
          </p:cNvPr>
          <p:cNvSpPr>
            <a:spLocks noGrp="1"/>
          </p:cNvSpPr>
          <p:nvPr>
            <p:ph type="dt" sz="half" idx="10"/>
          </p:nvPr>
        </p:nvSpPr>
        <p:spPr/>
        <p:txBody>
          <a:bodyPr/>
          <a:lstStyle/>
          <a:p>
            <a:fld id="{A09B725B-6B21-4CDA-90AB-D60075CADB28}"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CC475177-1B83-4629-91D4-1D0C89052D2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3E340D9-F691-4D01-AAAF-529C74B48CFC}"/>
              </a:ext>
            </a:extLst>
          </p:cNvPr>
          <p:cNvSpPr>
            <a:spLocks noGrp="1"/>
          </p:cNvSpPr>
          <p:nvPr>
            <p:ph type="sldNum" sz="quarter" idx="12"/>
          </p:nvPr>
        </p:nvSpPr>
        <p:spPr/>
        <p:txBody>
          <a:bodyPr/>
          <a:lstStyle/>
          <a:p>
            <a:fld id="{F6961B6D-4B6B-4380-9845-6FB732743AD4}" type="slidenum">
              <a:rPr lang="ja-JP" altLang="en-US" smtClean="0"/>
              <a:pPr/>
              <a:t>‹#›</a:t>
            </a:fld>
            <a:endParaRPr lang="ja-JP" altLang="en-US"/>
          </a:p>
        </p:txBody>
      </p:sp>
      <p:sp>
        <p:nvSpPr>
          <p:cNvPr id="7" name="正方形/長方形 6">
            <a:extLst>
              <a:ext uri="{FF2B5EF4-FFF2-40B4-BE49-F238E27FC236}">
                <a16:creationId xmlns:a16="http://schemas.microsoft.com/office/drawing/2014/main" id="{F77F6153-3C92-43AE-87B5-6A392928DD54}"/>
              </a:ext>
            </a:extLst>
          </p:cNvPr>
          <p:cNvSpPr/>
          <p:nvPr userDrawn="1"/>
        </p:nvSpPr>
        <p:spPr>
          <a:xfrm>
            <a:off x="0" y="0"/>
            <a:ext cx="9144000" cy="5932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66474C49-D167-4651-AB6E-18B3D28B6635}"/>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825292" y="50353"/>
            <a:ext cx="1991046" cy="465989"/>
          </a:xfrm>
          <a:prstGeom prst="rect">
            <a:avLst/>
          </a:prstGeom>
        </p:spPr>
      </p:pic>
      <p:sp>
        <p:nvSpPr>
          <p:cNvPr id="9" name="正方形/長方形 8">
            <a:extLst>
              <a:ext uri="{FF2B5EF4-FFF2-40B4-BE49-F238E27FC236}">
                <a16:creationId xmlns:a16="http://schemas.microsoft.com/office/drawing/2014/main" id="{34AFBDE6-3A34-4B3C-95DA-B6E2708AA8F6}"/>
              </a:ext>
            </a:extLst>
          </p:cNvPr>
          <p:cNvSpPr/>
          <p:nvPr userDrawn="1"/>
        </p:nvSpPr>
        <p:spPr>
          <a:xfrm>
            <a:off x="0" y="6611007"/>
            <a:ext cx="9144000" cy="2469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475829D6-DE70-4CE2-AA1F-1A07EAD4C27E}"/>
              </a:ext>
            </a:extLst>
          </p:cNvPr>
          <p:cNvSpPr/>
          <p:nvPr userDrawn="1"/>
        </p:nvSpPr>
        <p:spPr>
          <a:xfrm>
            <a:off x="6235700" y="6602782"/>
            <a:ext cx="2908300" cy="255413"/>
          </a:xfrm>
          <a:prstGeom prst="rect">
            <a:avLst/>
          </a:prstGeom>
        </p:spPr>
        <p:txBody>
          <a:bodyPr wrap="square">
            <a:spAutoFit/>
          </a:bodyPr>
          <a:lstStyle/>
          <a:p>
            <a:pPr algn="r"/>
            <a:r>
              <a:rPr lang="en-US" altLang="ja-JP" sz="1000" b="1" dirty="0">
                <a:solidFill>
                  <a:schemeClr val="bg1"/>
                </a:solidFill>
                <a:latin typeface="Segoe UI" panose="020B0502040204020203" pitchFamily="34" charset="0"/>
                <a:ea typeface="Segoe UI" panose="020B0502040204020203" pitchFamily="34" charset="0"/>
                <a:cs typeface="Segoe UI" panose="020B0502040204020203" pitchFamily="34" charset="0"/>
              </a:rPr>
              <a:t>© 2018 STYLE DESIGN.</a:t>
            </a:r>
            <a:endParaRPr lang="ja-JP" altLang="en-US" sz="10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9361552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078298-2A3B-4259-9782-73E934024143}"/>
              </a:ext>
            </a:extLst>
          </p:cNvPr>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2E46AFA-D707-41BE-8479-F2D55F687BF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39FC7A0-859E-4407-8CE0-4A96C0BDBFFF}"/>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215B6E26-9529-41F2-8CCF-D01A9864B69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591A088-867B-4FAB-BBC7-41532CA4A629}"/>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283005065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3E12FC-3A09-43D2-86E3-C74D27E0BAD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A92898F-FE8A-43F5-B6FF-B4AC20FF088B}"/>
              </a:ext>
            </a:extLst>
          </p:cNvPr>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95E1F071-DF38-468B-941F-8E837D336788}"/>
              </a:ext>
            </a:extLst>
          </p:cNvPr>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AF989414-FB59-469B-B392-0BD49F36CC75}"/>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6" name="フッター プレースホルダー 5">
            <a:extLst>
              <a:ext uri="{FF2B5EF4-FFF2-40B4-BE49-F238E27FC236}">
                <a16:creationId xmlns:a16="http://schemas.microsoft.com/office/drawing/2014/main" id="{27B29306-03EB-4129-BFB6-C0BE60E46F0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8BACFB5-0F58-4D8B-8425-A9708EDFAC4D}"/>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166986307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4C62B2-C4B9-4F17-8C46-1ED998CD0BED}"/>
              </a:ext>
            </a:extLst>
          </p:cNvPr>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638768B-F0E6-4050-8505-1559599C847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C99FCB7-0AA0-423C-A0BC-C634A85E675D}"/>
              </a:ext>
            </a:extLst>
          </p:cNvPr>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51F1004-63CC-4337-9296-7E05765CFA3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1BCFFB1-F4D1-4F39-9B86-7DF38FD09558}"/>
              </a:ext>
            </a:extLst>
          </p:cNvPr>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DF23F5FA-5BFE-423C-B31A-7B8CA9FFE369}"/>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8" name="フッター プレースホルダー 7">
            <a:extLst>
              <a:ext uri="{FF2B5EF4-FFF2-40B4-BE49-F238E27FC236}">
                <a16:creationId xmlns:a16="http://schemas.microsoft.com/office/drawing/2014/main" id="{F89DBE05-185F-420C-A69F-741C024DADA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BBD4B75-CA98-4FAF-A950-88D97A1EBF73}"/>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40541908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610BA9-C47F-4FA2-9F16-6EC5C795B52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DFDF28D-EBB4-48C2-8073-F333B93C52EA}"/>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4" name="フッター プレースホルダー 3">
            <a:extLst>
              <a:ext uri="{FF2B5EF4-FFF2-40B4-BE49-F238E27FC236}">
                <a16:creationId xmlns:a16="http://schemas.microsoft.com/office/drawing/2014/main" id="{0876F207-E101-4087-A4F9-9EB720B195A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C39EA5C-8A37-4CCA-A740-7739C8B24023}"/>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324149719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2386167-B1F3-4AE9-B10E-4A9C0AF3A45A}"/>
              </a:ext>
            </a:extLst>
          </p:cNvPr>
          <p:cNvSpPr>
            <a:spLocks noGrp="1"/>
          </p:cNvSpPr>
          <p:nvPr>
            <p:ph type="dt" sz="half" idx="10"/>
          </p:nvPr>
        </p:nvSpPr>
        <p:spPr/>
        <p:txBody>
          <a:bodyPr/>
          <a:lstStyle/>
          <a:p>
            <a:fld id="{D2D63654-5FB1-4514-9C8E-A5E948C04E8B}" type="datetime1">
              <a:rPr kumimoji="1" lang="ja-JP" altLang="en-US" smtClean="0"/>
              <a:t>2019/6/12</a:t>
            </a:fld>
            <a:endParaRPr kumimoji="1" lang="ja-JP" altLang="en-US"/>
          </a:p>
        </p:txBody>
      </p:sp>
      <p:sp>
        <p:nvSpPr>
          <p:cNvPr id="3" name="フッター プレースホルダー 2">
            <a:extLst>
              <a:ext uri="{FF2B5EF4-FFF2-40B4-BE49-F238E27FC236}">
                <a16:creationId xmlns:a16="http://schemas.microsoft.com/office/drawing/2014/main" id="{C711D42A-7567-460A-982C-9D219B5E7ED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52808D2-44D1-4609-A24F-CCE415F078B3}"/>
              </a:ext>
            </a:extLst>
          </p:cNvPr>
          <p:cNvSpPr>
            <a:spLocks noGrp="1"/>
          </p:cNvSpPr>
          <p:nvPr>
            <p:ph type="sldNum" sz="quarter" idx="12"/>
          </p:nvPr>
        </p:nvSpPr>
        <p:spPr/>
        <p:txBody>
          <a:body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421101624"/>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D63654-5FB1-4514-9C8E-A5E948C04E8B}" type="datetime1">
              <a:rPr kumimoji="1" lang="ja-JP" altLang="en-US" smtClean="0"/>
              <a:t>2019/6/12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844336970"/>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565CDBF-5A39-4D84-92D2-1E055CDEBA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EB1D54-6672-4EF4-B08F-22952A72190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F3213EE-C243-4496-94EA-A1131EA95385}"/>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2D63654-5FB1-4514-9C8E-A5E948C04E8B}" type="datetime1">
              <a:rPr kumimoji="1" lang="ja-JP" altLang="en-US" smtClean="0"/>
              <a:t>2019/6/12</a:t>
            </a:fld>
            <a:endParaRPr kumimoji="1" lang="ja-JP" altLang="en-US"/>
          </a:p>
        </p:txBody>
      </p:sp>
      <p:sp>
        <p:nvSpPr>
          <p:cNvPr id="5" name="フッター プレースホルダー 4">
            <a:extLst>
              <a:ext uri="{FF2B5EF4-FFF2-40B4-BE49-F238E27FC236}">
                <a16:creationId xmlns:a16="http://schemas.microsoft.com/office/drawing/2014/main" id="{283F3D86-FA4E-40CF-930F-5AF06DDA354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F727E87-3CE0-4A34-98CB-24EC8A6907E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6961B6D-4B6B-4380-9845-6FB732743AD4}" type="slidenum">
              <a:rPr kumimoji="1" lang="ja-JP" altLang="en-US" smtClean="0"/>
              <a:t>‹#›</a:t>
            </a:fld>
            <a:endParaRPr kumimoji="1" lang="ja-JP" altLang="en-US"/>
          </a:p>
        </p:txBody>
      </p:sp>
    </p:spTree>
    <p:extLst>
      <p:ext uri="{BB962C8B-B14F-4D97-AF65-F5344CB8AC3E}">
        <p14:creationId xmlns:p14="http://schemas.microsoft.com/office/powerpoint/2010/main" val="138092926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図 9" descr="テーブル, 室内, 座っている が含まれている画像&#10;&#10;自動的に生成された説明">
            <a:extLst>
              <a:ext uri="{FF2B5EF4-FFF2-40B4-BE49-F238E27FC236}">
                <a16:creationId xmlns:a16="http://schemas.microsoft.com/office/drawing/2014/main" id="{7E7E5CF3-D0D2-40A6-A005-78F0BDEC74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 y="0"/>
            <a:ext cx="10287000" cy="6858000"/>
          </a:xfrm>
          <a:prstGeom prst="rect">
            <a:avLst/>
          </a:prstGeom>
        </p:spPr>
      </p:pic>
      <p:sp>
        <p:nvSpPr>
          <p:cNvPr id="11" name="テキスト ボックス 10">
            <a:extLst>
              <a:ext uri="{FF2B5EF4-FFF2-40B4-BE49-F238E27FC236}">
                <a16:creationId xmlns:a16="http://schemas.microsoft.com/office/drawing/2014/main" id="{1B2D8854-FB42-4310-B164-FBEDE879F19C}"/>
              </a:ext>
            </a:extLst>
          </p:cNvPr>
          <p:cNvSpPr txBox="1"/>
          <p:nvPr/>
        </p:nvSpPr>
        <p:spPr>
          <a:xfrm>
            <a:off x="555516" y="2852936"/>
            <a:ext cx="8032968" cy="646331"/>
          </a:xfrm>
          <a:prstGeom prst="rect">
            <a:avLst/>
          </a:prstGeom>
          <a:noFill/>
        </p:spPr>
        <p:txBody>
          <a:bodyPr wrap="none" rtlCol="0">
            <a:spAutoFit/>
          </a:bodyPr>
          <a:lstStyle/>
          <a:p>
            <a:pPr algn="ctr"/>
            <a:r>
              <a:rPr kumimoji="1" lang="ja-JP" altLang="en-US" sz="3600" b="1" dirty="0">
                <a:latin typeface="メイリオ" panose="020B0604030504040204" pitchFamily="50" charset="-128"/>
                <a:ea typeface="メイリオ" panose="020B0604030504040204" pitchFamily="50" charset="-128"/>
              </a:rPr>
              <a:t>住宅のプロが教える資金計画セミナー</a:t>
            </a:r>
          </a:p>
        </p:txBody>
      </p:sp>
      <p:pic>
        <p:nvPicPr>
          <p:cNvPr id="12" name="図 11">
            <a:extLst>
              <a:ext uri="{FF2B5EF4-FFF2-40B4-BE49-F238E27FC236}">
                <a16:creationId xmlns:a16="http://schemas.microsoft.com/office/drawing/2014/main" id="{F8523789-8F21-4396-88F1-A36B6114791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75856" y="4869160"/>
            <a:ext cx="2592288" cy="1467146"/>
          </a:xfrm>
          <a:prstGeom prst="rect">
            <a:avLst/>
          </a:prstGeom>
        </p:spPr>
      </p:pic>
    </p:spTree>
    <p:extLst>
      <p:ext uri="{BB962C8B-B14F-4D97-AF65-F5344CB8AC3E}">
        <p14:creationId xmlns:p14="http://schemas.microsoft.com/office/powerpoint/2010/main" val="199208302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5B9C9098-7E8D-4D30-8ED5-59B6CC247E8A}"/>
              </a:ext>
            </a:extLst>
          </p:cNvPr>
          <p:cNvSpPr txBox="1"/>
          <p:nvPr/>
        </p:nvSpPr>
        <p:spPr>
          <a:xfrm>
            <a:off x="395536" y="908720"/>
            <a:ext cx="3877985"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住宅購入にかかる費用は、</a:t>
            </a: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10</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5" name="図 4" descr="テキスト, 標識 が含まれている画像&#10;&#10;自動的に生成された説明">
            <a:extLst>
              <a:ext uri="{FF2B5EF4-FFF2-40B4-BE49-F238E27FC236}">
                <a16:creationId xmlns:a16="http://schemas.microsoft.com/office/drawing/2014/main" id="{980D8BD6-6D66-4645-8D97-70E4F02FB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8819" y="2506562"/>
            <a:ext cx="3447637" cy="2785318"/>
          </a:xfrm>
          <a:prstGeom prst="rect">
            <a:avLst/>
          </a:prstGeom>
        </p:spPr>
      </p:pic>
      <p:pic>
        <p:nvPicPr>
          <p:cNvPr id="15" name="図 14">
            <a:extLst>
              <a:ext uri="{FF2B5EF4-FFF2-40B4-BE49-F238E27FC236}">
                <a16:creationId xmlns:a16="http://schemas.microsoft.com/office/drawing/2014/main" id="{04B79F2E-BAF1-4DB5-9509-F19A7B1639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2387089"/>
            <a:ext cx="2937304" cy="2785318"/>
          </a:xfrm>
          <a:prstGeom prst="rect">
            <a:avLst/>
          </a:prstGeom>
        </p:spPr>
      </p:pic>
      <p:sp>
        <p:nvSpPr>
          <p:cNvPr id="16" name="テキスト ボックス 15">
            <a:extLst>
              <a:ext uri="{FF2B5EF4-FFF2-40B4-BE49-F238E27FC236}">
                <a16:creationId xmlns:a16="http://schemas.microsoft.com/office/drawing/2014/main" id="{0B6ACF72-516A-4A04-B8B0-7C8F9C386DF5}"/>
              </a:ext>
            </a:extLst>
          </p:cNvPr>
          <p:cNvSpPr txBox="1"/>
          <p:nvPr/>
        </p:nvSpPr>
        <p:spPr>
          <a:xfrm>
            <a:off x="1550005"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建物代金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1,500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DF960769-D6E8-4470-9752-B4B1D3992AA0}"/>
              </a:ext>
            </a:extLst>
          </p:cNvPr>
          <p:cNvSpPr txBox="1"/>
          <p:nvPr/>
        </p:nvSpPr>
        <p:spPr>
          <a:xfrm>
            <a:off x="6278414"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土地代金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1,000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4" name="加算記号 3">
            <a:extLst>
              <a:ext uri="{FF2B5EF4-FFF2-40B4-BE49-F238E27FC236}">
                <a16:creationId xmlns:a16="http://schemas.microsoft.com/office/drawing/2014/main" id="{AC2204F2-C04F-4A42-AB73-56B6C3589248}"/>
              </a:ext>
            </a:extLst>
          </p:cNvPr>
          <p:cNvSpPr/>
          <p:nvPr/>
        </p:nvSpPr>
        <p:spPr>
          <a:xfrm>
            <a:off x="4181908" y="3582392"/>
            <a:ext cx="750132" cy="750132"/>
          </a:xfrm>
          <a:prstGeom prst="mathPlus">
            <a:avLst>
              <a:gd name="adj1" fmla="val 1742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908720"/>
            <a:ext cx="6955750" cy="1154162"/>
          </a:xfrm>
          <a:prstGeom prst="rect">
            <a:avLst/>
          </a:prstGeom>
          <a:noFill/>
        </p:spPr>
        <p:txBody>
          <a:bodyPr wrap="none" rtlCol="0">
            <a:spAutoFit/>
          </a:bodyPr>
          <a:lstStyle/>
          <a:p>
            <a:pPr>
              <a:lnSpc>
                <a:spcPct val="150000"/>
              </a:lnSpc>
            </a:pPr>
            <a:endParaRPr kumimoji="1" lang="en-US" altLang="ja-JP" sz="2400" b="1" dirty="0">
              <a:solidFill>
                <a:srgbClr val="FF0000"/>
              </a:solidFill>
              <a:latin typeface="メイリオ" panose="020B0604030504040204" pitchFamily="50" charset="-128"/>
              <a:ea typeface="メイリオ" panose="020B0604030504040204" pitchFamily="50" charset="-128"/>
            </a:endParaRPr>
          </a:p>
          <a:p>
            <a:pPr>
              <a:lnSpc>
                <a:spcPct val="150000"/>
              </a:lnSpc>
            </a:pPr>
            <a:r>
              <a:rPr kumimoji="1" lang="ja-JP" altLang="en-US" sz="2400" b="1" dirty="0">
                <a:solidFill>
                  <a:srgbClr val="FF0000"/>
                </a:solidFill>
                <a:latin typeface="メイリオ" panose="020B0604030504040204" pitchFamily="50" charset="-128"/>
                <a:ea typeface="メイリオ" panose="020B0604030504040204" pitchFamily="50" charset="-128"/>
              </a:rPr>
              <a:t>「建物代金＋土地代金」だけではありません！！</a:t>
            </a:r>
          </a:p>
        </p:txBody>
      </p:sp>
      <p:pic>
        <p:nvPicPr>
          <p:cNvPr id="10" name="図 9" descr="クリップアート が含まれている画像&#10;&#10;自動的に生成された説明">
            <a:extLst>
              <a:ext uri="{FF2B5EF4-FFF2-40B4-BE49-F238E27FC236}">
                <a16:creationId xmlns:a16="http://schemas.microsoft.com/office/drawing/2014/main" id="{265958A7-8503-441B-B0FD-F838AE97E03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367"/>
          <a:stretch/>
        </p:blipFill>
        <p:spPr>
          <a:xfrm>
            <a:off x="7443573" y="773122"/>
            <a:ext cx="1304891" cy="1390224"/>
          </a:xfrm>
          <a:prstGeom prst="rect">
            <a:avLst/>
          </a:prstGeom>
        </p:spPr>
      </p:pic>
    </p:spTree>
    <p:extLst>
      <p:ext uri="{BB962C8B-B14F-4D97-AF65-F5344CB8AC3E}">
        <p14:creationId xmlns:p14="http://schemas.microsoft.com/office/powerpoint/2010/main" val="1603990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11</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sp>
        <p:nvSpPr>
          <p:cNvPr id="16" name="テキスト ボックス 15">
            <a:extLst>
              <a:ext uri="{FF2B5EF4-FFF2-40B4-BE49-F238E27FC236}">
                <a16:creationId xmlns:a16="http://schemas.microsoft.com/office/drawing/2014/main" id="{0B6ACF72-516A-4A04-B8B0-7C8F9C386DF5}"/>
              </a:ext>
            </a:extLst>
          </p:cNvPr>
          <p:cNvSpPr txBox="1"/>
          <p:nvPr/>
        </p:nvSpPr>
        <p:spPr>
          <a:xfrm>
            <a:off x="375983" y="3060249"/>
            <a:ext cx="8392041" cy="1077218"/>
          </a:xfrm>
          <a:prstGeom prst="rect">
            <a:avLst/>
          </a:prstGeom>
          <a:noFill/>
        </p:spPr>
        <p:txBody>
          <a:bodyPr wrap="none" rtlCol="0">
            <a:spAutoFit/>
          </a:bodyPr>
          <a:lstStyle/>
          <a:p>
            <a:pPr algn="ctr"/>
            <a:r>
              <a:rPr lang="ja-JP" altLang="en-US" sz="3200" b="1" dirty="0">
                <a:latin typeface="メイリオ" panose="020B0604030504040204" pitchFamily="50" charset="-128"/>
                <a:ea typeface="メイリオ" panose="020B0604030504040204" pitchFamily="50" charset="-128"/>
              </a:rPr>
              <a:t>建物を建てるにも、</a:t>
            </a:r>
            <a:r>
              <a:rPr kumimoji="1" lang="ja-JP" altLang="en-US" sz="3200" b="1" dirty="0">
                <a:latin typeface="メイリオ" panose="020B0604030504040204" pitchFamily="50" charset="-128"/>
                <a:ea typeface="メイリオ" panose="020B0604030504040204" pitchFamily="50" charset="-128"/>
              </a:rPr>
              <a:t>土地を購入するにも、</a:t>
            </a:r>
            <a:endParaRPr kumimoji="1" lang="en-US" altLang="ja-JP" sz="3200" b="1" dirty="0">
              <a:latin typeface="メイリオ" panose="020B0604030504040204" pitchFamily="50" charset="-128"/>
              <a:ea typeface="メイリオ" panose="020B0604030504040204" pitchFamily="50" charset="-128"/>
            </a:endParaRPr>
          </a:p>
          <a:p>
            <a:pPr algn="ctr"/>
            <a:r>
              <a:rPr lang="ja-JP" altLang="en-US" sz="3200" b="1" dirty="0">
                <a:latin typeface="メイリオ" panose="020B0604030504040204" pitchFamily="50" charset="-128"/>
                <a:ea typeface="メイリオ" panose="020B0604030504040204" pitchFamily="50" charset="-128"/>
              </a:rPr>
              <a:t>表示されている以外の諸費用がかかります。</a:t>
            </a:r>
            <a:endParaRPr kumimoji="1" lang="ja-JP" altLang="en-US"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01314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12</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15" name="図 14">
            <a:extLst>
              <a:ext uri="{FF2B5EF4-FFF2-40B4-BE49-F238E27FC236}">
                <a16:creationId xmlns:a16="http://schemas.microsoft.com/office/drawing/2014/main" id="{04B79F2E-BAF1-4DB5-9509-F19A7B1639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2387089"/>
            <a:ext cx="2937304" cy="2785318"/>
          </a:xfrm>
          <a:prstGeom prst="rect">
            <a:avLst/>
          </a:prstGeom>
        </p:spPr>
      </p:pic>
      <p:sp>
        <p:nvSpPr>
          <p:cNvPr id="16" name="テキスト ボックス 15">
            <a:extLst>
              <a:ext uri="{FF2B5EF4-FFF2-40B4-BE49-F238E27FC236}">
                <a16:creationId xmlns:a16="http://schemas.microsoft.com/office/drawing/2014/main" id="{0B6ACF72-516A-4A04-B8B0-7C8F9C386DF5}"/>
              </a:ext>
            </a:extLst>
          </p:cNvPr>
          <p:cNvSpPr txBox="1"/>
          <p:nvPr/>
        </p:nvSpPr>
        <p:spPr>
          <a:xfrm>
            <a:off x="1550007"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建物代金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1,500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908720"/>
            <a:ext cx="3570208" cy="600164"/>
          </a:xfrm>
          <a:prstGeom prst="rect">
            <a:avLst/>
          </a:prstGeom>
          <a:noFill/>
        </p:spPr>
        <p:txBody>
          <a:bodyPr wrap="none" rtlCol="0">
            <a:spAutoFit/>
          </a:bodyPr>
          <a:lstStyle/>
          <a:p>
            <a:pPr>
              <a:lnSpc>
                <a:spcPct val="150000"/>
              </a:lnSpc>
            </a:pPr>
            <a:r>
              <a:rPr kumimoji="1" lang="ja-JP" altLang="en-US" sz="2400" b="1">
                <a:latin typeface="メイリオ" panose="020B0604030504040204" pitchFamily="50" charset="-128"/>
                <a:ea typeface="メイリオ" panose="020B0604030504040204" pitchFamily="50" charset="-128"/>
              </a:rPr>
              <a:t>建物にかかる諸費用は、</a:t>
            </a:r>
            <a:endParaRPr kumimoji="1" lang="ja-JP" altLang="en-US" sz="2400" b="1" dirty="0">
              <a:latin typeface="メイリオ" panose="020B0604030504040204" pitchFamily="50" charset="-128"/>
              <a:ea typeface="メイリオ" panose="020B0604030504040204" pitchFamily="50" charset="-128"/>
            </a:endParaRPr>
          </a:p>
        </p:txBody>
      </p:sp>
      <p:graphicFrame>
        <p:nvGraphicFramePr>
          <p:cNvPr id="21" name="グラフ 20">
            <a:extLst>
              <a:ext uri="{FF2B5EF4-FFF2-40B4-BE49-F238E27FC236}">
                <a16:creationId xmlns:a16="http://schemas.microsoft.com/office/drawing/2014/main" id="{2E48832E-0912-49AB-B413-9BF471EDAD00}"/>
              </a:ext>
            </a:extLst>
          </p:cNvPr>
          <p:cNvGraphicFramePr>
            <a:graphicFrameLocks/>
          </p:cNvGraphicFramePr>
          <p:nvPr>
            <p:extLst>
              <p:ext uri="{D42A27DB-BD31-4B8C-83A1-F6EECF244321}">
                <p14:modId xmlns:p14="http://schemas.microsoft.com/office/powerpoint/2010/main" val="3299880623"/>
              </p:ext>
            </p:extLst>
          </p:nvPr>
        </p:nvGraphicFramePr>
        <p:xfrm>
          <a:off x="4552481" y="3472127"/>
          <a:ext cx="3386138"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23" name="テキスト ボックス 22">
            <a:extLst>
              <a:ext uri="{FF2B5EF4-FFF2-40B4-BE49-F238E27FC236}">
                <a16:creationId xmlns:a16="http://schemas.microsoft.com/office/drawing/2014/main" id="{7FCE2249-CAAB-4ED2-8F1A-5077BD4CCEE3}"/>
              </a:ext>
            </a:extLst>
          </p:cNvPr>
          <p:cNvSpPr txBox="1"/>
          <p:nvPr/>
        </p:nvSpPr>
        <p:spPr>
          <a:xfrm>
            <a:off x="5922394" y="4885215"/>
            <a:ext cx="1368152" cy="892552"/>
          </a:xfrm>
          <a:prstGeom prst="rect">
            <a:avLst/>
          </a:prstGeom>
          <a:noFill/>
        </p:spPr>
        <p:txBody>
          <a:bodyPr wrap="square" rtlCol="0">
            <a:spAutoFit/>
          </a:bodyP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建物代金</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70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23">
            <a:extLst>
              <a:ext uri="{FF2B5EF4-FFF2-40B4-BE49-F238E27FC236}">
                <a16:creationId xmlns:a16="http://schemas.microsoft.com/office/drawing/2014/main" id="{C5EA81EA-D427-4F6B-A8E1-62BEE9BC92DA}"/>
              </a:ext>
            </a:extLst>
          </p:cNvPr>
          <p:cNvSpPr txBox="1"/>
          <p:nvPr/>
        </p:nvSpPr>
        <p:spPr>
          <a:xfrm>
            <a:off x="7146971" y="1422187"/>
            <a:ext cx="2011375" cy="2169825"/>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諸費用約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・登記費用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・印紙代</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・住宅ローン手続き費用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・つなぎ融資費用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・火災地震保険費用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・仮住まい費用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・引っ越し費用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・式祭典費用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1307ED15-90C1-494B-A405-719B3CC7F74A}"/>
              </a:ext>
            </a:extLst>
          </p:cNvPr>
          <p:cNvSpPr txBox="1"/>
          <p:nvPr/>
        </p:nvSpPr>
        <p:spPr>
          <a:xfrm>
            <a:off x="4049748" y="1422187"/>
            <a:ext cx="2966086" cy="1661993"/>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付帯工事費約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20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・解体工事関連費用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・造成工事費用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・基礎補強工事関連費用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・インテリア電設関連費用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・エクステリア関連費用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p>
        </p:txBody>
      </p:sp>
      <p:sp>
        <p:nvSpPr>
          <p:cNvPr id="26" name="正方形/長方形 25">
            <a:extLst>
              <a:ext uri="{FF2B5EF4-FFF2-40B4-BE49-F238E27FC236}">
                <a16:creationId xmlns:a16="http://schemas.microsoft.com/office/drawing/2014/main" id="{6D9A4FCE-4F0A-4782-8F56-1C72E9BE664D}"/>
              </a:ext>
            </a:extLst>
          </p:cNvPr>
          <p:cNvSpPr/>
          <p:nvPr/>
        </p:nvSpPr>
        <p:spPr>
          <a:xfrm>
            <a:off x="4049748" y="1422187"/>
            <a:ext cx="2271819" cy="1659680"/>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BA394E57-C5B0-4AAF-BDB7-5DC8C1CAB7C6}"/>
              </a:ext>
            </a:extLst>
          </p:cNvPr>
          <p:cNvSpPr/>
          <p:nvPr/>
        </p:nvSpPr>
        <p:spPr>
          <a:xfrm>
            <a:off x="7134368" y="1422186"/>
            <a:ext cx="1873956" cy="2201991"/>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a:extLst>
              <a:ext uri="{FF2B5EF4-FFF2-40B4-BE49-F238E27FC236}">
                <a16:creationId xmlns:a16="http://schemas.microsoft.com/office/drawing/2014/main" id="{BFEA809F-01AD-4D1E-BF1D-C3E3F06CBB3D}"/>
              </a:ext>
            </a:extLst>
          </p:cNvPr>
          <p:cNvCxnSpPr>
            <a:endCxn id="26" idx="2"/>
          </p:cNvCxnSpPr>
          <p:nvPr/>
        </p:nvCxnSpPr>
        <p:spPr>
          <a:xfrm flipH="1" flipV="1">
            <a:off x="5185658" y="3081867"/>
            <a:ext cx="160672" cy="1499261"/>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C8B07D9B-AB4E-4C30-8B8E-95E1125DB58C}"/>
              </a:ext>
            </a:extLst>
          </p:cNvPr>
          <p:cNvCxnSpPr>
            <a:cxnSpLocks/>
            <a:endCxn id="27" idx="1"/>
          </p:cNvCxnSpPr>
          <p:nvPr/>
        </p:nvCxnSpPr>
        <p:spPr>
          <a:xfrm flipV="1">
            <a:off x="6028056" y="2523182"/>
            <a:ext cx="1106312" cy="1484374"/>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1215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23" grpId="0"/>
      <p:bldP spid="24" grpId="0"/>
      <p:bldP spid="25" grpId="0"/>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13</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908720"/>
            <a:ext cx="357020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土地</a:t>
            </a:r>
            <a:r>
              <a:rPr kumimoji="1" lang="ja-JP" altLang="en-US" sz="2400" b="1" dirty="0">
                <a:latin typeface="メイリオ" panose="020B0604030504040204" pitchFamily="50" charset="-128"/>
                <a:ea typeface="メイリオ" panose="020B0604030504040204" pitchFamily="50" charset="-128"/>
              </a:rPr>
              <a:t>にかかる諸費用は、</a:t>
            </a:r>
          </a:p>
        </p:txBody>
      </p:sp>
      <p:pic>
        <p:nvPicPr>
          <p:cNvPr id="17" name="図 16" descr="テキスト, 標識 が含まれている画像&#10;&#10;自動的に生成された説明">
            <a:extLst>
              <a:ext uri="{FF2B5EF4-FFF2-40B4-BE49-F238E27FC236}">
                <a16:creationId xmlns:a16="http://schemas.microsoft.com/office/drawing/2014/main" id="{5FCECBB9-5069-4FB2-AFED-0E75EC864A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911" y="2506562"/>
            <a:ext cx="3447637" cy="2785318"/>
          </a:xfrm>
          <a:prstGeom prst="rect">
            <a:avLst/>
          </a:prstGeom>
        </p:spPr>
      </p:pic>
      <p:sp>
        <p:nvSpPr>
          <p:cNvPr id="18" name="テキスト ボックス 17">
            <a:extLst>
              <a:ext uri="{FF2B5EF4-FFF2-40B4-BE49-F238E27FC236}">
                <a16:creationId xmlns:a16="http://schemas.microsoft.com/office/drawing/2014/main" id="{E9A61F22-7073-4788-9CAC-4580E5C020D0}"/>
              </a:ext>
            </a:extLst>
          </p:cNvPr>
          <p:cNvSpPr txBox="1"/>
          <p:nvPr/>
        </p:nvSpPr>
        <p:spPr>
          <a:xfrm>
            <a:off x="1548506"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土地代金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1,000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graphicFrame>
        <p:nvGraphicFramePr>
          <p:cNvPr id="44" name="グラフ 43">
            <a:extLst>
              <a:ext uri="{FF2B5EF4-FFF2-40B4-BE49-F238E27FC236}">
                <a16:creationId xmlns:a16="http://schemas.microsoft.com/office/drawing/2014/main" id="{0CDED4B3-8938-4FA6-8136-BC8E98D3BB80}"/>
              </a:ext>
            </a:extLst>
          </p:cNvPr>
          <p:cNvGraphicFramePr>
            <a:graphicFrameLocks/>
          </p:cNvGraphicFramePr>
          <p:nvPr>
            <p:extLst>
              <p:ext uri="{D42A27DB-BD31-4B8C-83A1-F6EECF244321}">
                <p14:modId xmlns:p14="http://schemas.microsoft.com/office/powerpoint/2010/main" val="3302584993"/>
              </p:ext>
            </p:extLst>
          </p:nvPr>
        </p:nvGraphicFramePr>
        <p:xfrm>
          <a:off x="4565543" y="3472127"/>
          <a:ext cx="3386138"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46" name="テキスト ボックス 45">
            <a:extLst>
              <a:ext uri="{FF2B5EF4-FFF2-40B4-BE49-F238E27FC236}">
                <a16:creationId xmlns:a16="http://schemas.microsoft.com/office/drawing/2014/main" id="{E22EF732-60BC-4ADC-ABD3-E2C9ED55269C}"/>
              </a:ext>
            </a:extLst>
          </p:cNvPr>
          <p:cNvSpPr txBox="1"/>
          <p:nvPr/>
        </p:nvSpPr>
        <p:spPr>
          <a:xfrm>
            <a:off x="5647424" y="4885215"/>
            <a:ext cx="1368152" cy="892552"/>
          </a:xfrm>
          <a:prstGeom prst="rect">
            <a:avLst/>
          </a:prstGeom>
          <a:noFill/>
        </p:spPr>
        <p:txBody>
          <a:bodyPr wrap="square" rtlCol="0">
            <a:spAutoFit/>
          </a:bodyP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土地代金</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95</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7" name="テキスト ボックス 46">
            <a:extLst>
              <a:ext uri="{FF2B5EF4-FFF2-40B4-BE49-F238E27FC236}">
                <a16:creationId xmlns:a16="http://schemas.microsoft.com/office/drawing/2014/main" id="{8BA977CC-2967-468D-B052-86C8B8674EB9}"/>
              </a:ext>
            </a:extLst>
          </p:cNvPr>
          <p:cNvSpPr txBox="1"/>
          <p:nvPr/>
        </p:nvSpPr>
        <p:spPr>
          <a:xfrm>
            <a:off x="6583087" y="1422187"/>
            <a:ext cx="1871326" cy="1492716"/>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諸経費約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5</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・仲介手数料</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・印紙代</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・登録免許税</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・司法書士報酬</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p>
        </p:txBody>
      </p:sp>
      <p:sp>
        <p:nvSpPr>
          <p:cNvPr id="48" name="正方形/長方形 47">
            <a:extLst>
              <a:ext uri="{FF2B5EF4-FFF2-40B4-BE49-F238E27FC236}">
                <a16:creationId xmlns:a16="http://schemas.microsoft.com/office/drawing/2014/main" id="{B4F44629-2BC6-4620-A422-1E48B41CEE69}"/>
              </a:ext>
            </a:extLst>
          </p:cNvPr>
          <p:cNvSpPr/>
          <p:nvPr/>
        </p:nvSpPr>
        <p:spPr>
          <a:xfrm>
            <a:off x="6521260" y="1422187"/>
            <a:ext cx="1580444" cy="1524214"/>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9" name="直線コネクタ 48">
            <a:extLst>
              <a:ext uri="{FF2B5EF4-FFF2-40B4-BE49-F238E27FC236}">
                <a16:creationId xmlns:a16="http://schemas.microsoft.com/office/drawing/2014/main" id="{1D7BCA61-B35E-4B2D-82F1-5FB4B0B821CD}"/>
              </a:ext>
            </a:extLst>
          </p:cNvPr>
          <p:cNvCxnSpPr>
            <a:cxnSpLocks/>
            <a:endCxn id="48" idx="2"/>
          </p:cNvCxnSpPr>
          <p:nvPr/>
        </p:nvCxnSpPr>
        <p:spPr>
          <a:xfrm flipV="1">
            <a:off x="6137437" y="2946401"/>
            <a:ext cx="1174045" cy="993422"/>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0345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p:bldAsOne/>
      </p:bldGraphic>
      <p:bldP spid="46" grpId="0"/>
      <p:bldP spid="47" grpId="0"/>
      <p:bldP spid="4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14</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graphicFrame>
        <p:nvGraphicFramePr>
          <p:cNvPr id="12" name="グラフ 11">
            <a:extLst>
              <a:ext uri="{FF2B5EF4-FFF2-40B4-BE49-F238E27FC236}">
                <a16:creationId xmlns:a16="http://schemas.microsoft.com/office/drawing/2014/main" id="{274AA09D-632D-42B7-A4D3-A4A38B80AA88}"/>
              </a:ext>
            </a:extLst>
          </p:cNvPr>
          <p:cNvGraphicFramePr>
            <a:graphicFrameLocks/>
          </p:cNvGraphicFramePr>
          <p:nvPr>
            <p:extLst>
              <p:ext uri="{D42A27DB-BD31-4B8C-83A1-F6EECF244321}">
                <p14:modId xmlns:p14="http://schemas.microsoft.com/office/powerpoint/2010/main" val="2691866548"/>
              </p:ext>
            </p:extLst>
          </p:nvPr>
        </p:nvGraphicFramePr>
        <p:xfrm>
          <a:off x="1041847" y="3638128"/>
          <a:ext cx="3386138"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グラフ 12">
            <a:extLst>
              <a:ext uri="{FF2B5EF4-FFF2-40B4-BE49-F238E27FC236}">
                <a16:creationId xmlns:a16="http://schemas.microsoft.com/office/drawing/2014/main" id="{0824ECF6-23EC-481F-9710-83EEB203ABA6}"/>
              </a:ext>
            </a:extLst>
          </p:cNvPr>
          <p:cNvGraphicFramePr>
            <a:graphicFrameLocks/>
          </p:cNvGraphicFramePr>
          <p:nvPr>
            <p:extLst>
              <p:ext uri="{D42A27DB-BD31-4B8C-83A1-F6EECF244321}">
                <p14:modId xmlns:p14="http://schemas.microsoft.com/office/powerpoint/2010/main" val="2119409818"/>
              </p:ext>
            </p:extLst>
          </p:nvPr>
        </p:nvGraphicFramePr>
        <p:xfrm>
          <a:off x="4716017" y="3638128"/>
          <a:ext cx="3386138"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16" name="テキスト ボックス 15">
            <a:extLst>
              <a:ext uri="{FF2B5EF4-FFF2-40B4-BE49-F238E27FC236}">
                <a16:creationId xmlns:a16="http://schemas.microsoft.com/office/drawing/2014/main" id="{7FA50B71-8F84-4305-8AF2-23FC1FD20A65}"/>
              </a:ext>
            </a:extLst>
          </p:cNvPr>
          <p:cNvSpPr txBox="1"/>
          <p:nvPr/>
        </p:nvSpPr>
        <p:spPr>
          <a:xfrm>
            <a:off x="2411760" y="5051216"/>
            <a:ext cx="1368152" cy="892552"/>
          </a:xfrm>
          <a:prstGeom prst="rect">
            <a:avLst/>
          </a:prstGeom>
          <a:noFill/>
        </p:spPr>
        <p:txBody>
          <a:bodyPr wrap="square" rtlCol="0">
            <a:spAutoFit/>
          </a:bodyPr>
          <a:lstStyle/>
          <a:p>
            <a:pPr algn="ctr"/>
            <a:r>
              <a:rPr lang="ja-JP" altLang="en-US" sz="1600" b="1">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建物代金</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70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21C900E3-ECAE-4736-827E-429A8C8D7D70}"/>
              </a:ext>
            </a:extLst>
          </p:cNvPr>
          <p:cNvSpPr txBox="1"/>
          <p:nvPr/>
        </p:nvSpPr>
        <p:spPr>
          <a:xfrm>
            <a:off x="5797898" y="5051216"/>
            <a:ext cx="1368152" cy="892552"/>
          </a:xfrm>
          <a:prstGeom prst="rect">
            <a:avLst/>
          </a:prstGeom>
          <a:noFill/>
        </p:spPr>
        <p:txBody>
          <a:bodyPr wrap="square" rtlCol="0">
            <a:spAutoFit/>
          </a:bodyPr>
          <a:lstStyle/>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土地代金</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95</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D243A41A-DB99-4394-9042-6145505339D1}"/>
              </a:ext>
            </a:extLst>
          </p:cNvPr>
          <p:cNvSpPr txBox="1"/>
          <p:nvPr/>
        </p:nvSpPr>
        <p:spPr>
          <a:xfrm>
            <a:off x="6733561" y="1588188"/>
            <a:ext cx="1871326" cy="1492716"/>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諸経費約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5</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・仲介手数料</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・印紙代</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・登録免許税</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・司法書士報酬</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p>
        </p:txBody>
      </p:sp>
      <p:sp>
        <p:nvSpPr>
          <p:cNvPr id="21" name="テキスト ボックス 20">
            <a:extLst>
              <a:ext uri="{FF2B5EF4-FFF2-40B4-BE49-F238E27FC236}">
                <a16:creationId xmlns:a16="http://schemas.microsoft.com/office/drawing/2014/main" id="{F88BD75A-FCC4-4C99-81DC-B8D88C98F829}"/>
              </a:ext>
            </a:extLst>
          </p:cNvPr>
          <p:cNvSpPr txBox="1"/>
          <p:nvPr/>
        </p:nvSpPr>
        <p:spPr>
          <a:xfrm>
            <a:off x="3636337" y="1588188"/>
            <a:ext cx="2011375" cy="2169825"/>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諸費用約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・登記費用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・印紙代</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・住宅ローン手続き費用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・つなぎ融資費用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・火災地震保険費用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・仮住まい費用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・引っ越し費用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・式祭典費用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テキスト ボックス 21">
            <a:extLst>
              <a:ext uri="{FF2B5EF4-FFF2-40B4-BE49-F238E27FC236}">
                <a16:creationId xmlns:a16="http://schemas.microsoft.com/office/drawing/2014/main" id="{EB79B39E-CFF1-4EF3-8FE2-9F17B3F71475}"/>
              </a:ext>
            </a:extLst>
          </p:cNvPr>
          <p:cNvSpPr txBox="1"/>
          <p:nvPr/>
        </p:nvSpPr>
        <p:spPr>
          <a:xfrm>
            <a:off x="539114" y="1588188"/>
            <a:ext cx="2966086" cy="1661993"/>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付帯工事費約</a:t>
            </a:r>
            <a:r>
              <a:rPr lang="en-US" altLang="ja-JP" sz="3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20</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・解体工事関連費用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・造成工事費用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・基礎補強工事関連費用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・インテリア電設関連費用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・エクステリア関連費用</a:t>
            </a:r>
            <a:endParaRPr lang="en-US" altLang="ja-JP"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・その他費用</a:t>
            </a:r>
          </a:p>
        </p:txBody>
      </p:sp>
      <p:sp>
        <p:nvSpPr>
          <p:cNvPr id="23" name="正方形/長方形 22">
            <a:extLst>
              <a:ext uri="{FF2B5EF4-FFF2-40B4-BE49-F238E27FC236}">
                <a16:creationId xmlns:a16="http://schemas.microsoft.com/office/drawing/2014/main" id="{BA1A8AAF-CC5F-421C-8236-C6313E02491F}"/>
              </a:ext>
            </a:extLst>
          </p:cNvPr>
          <p:cNvSpPr/>
          <p:nvPr/>
        </p:nvSpPr>
        <p:spPr>
          <a:xfrm>
            <a:off x="539114" y="1588188"/>
            <a:ext cx="2271819" cy="1659680"/>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FD90610-2B97-44F4-BC20-D36B95E87D56}"/>
              </a:ext>
            </a:extLst>
          </p:cNvPr>
          <p:cNvSpPr/>
          <p:nvPr/>
        </p:nvSpPr>
        <p:spPr>
          <a:xfrm>
            <a:off x="3623734" y="1588187"/>
            <a:ext cx="1873956" cy="2201991"/>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B589AA55-C217-447A-863E-42AA4FE48F31}"/>
              </a:ext>
            </a:extLst>
          </p:cNvPr>
          <p:cNvSpPr/>
          <p:nvPr/>
        </p:nvSpPr>
        <p:spPr>
          <a:xfrm>
            <a:off x="6671734" y="1588188"/>
            <a:ext cx="1580444" cy="1524214"/>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6" name="直線コネクタ 25">
            <a:extLst>
              <a:ext uri="{FF2B5EF4-FFF2-40B4-BE49-F238E27FC236}">
                <a16:creationId xmlns:a16="http://schemas.microsoft.com/office/drawing/2014/main" id="{6B3E1780-3850-433D-B5BB-97415981917C}"/>
              </a:ext>
            </a:extLst>
          </p:cNvPr>
          <p:cNvCxnSpPr>
            <a:endCxn id="23" idx="2"/>
          </p:cNvCxnSpPr>
          <p:nvPr/>
        </p:nvCxnSpPr>
        <p:spPr>
          <a:xfrm flipH="1" flipV="1">
            <a:off x="1675024" y="3247868"/>
            <a:ext cx="160672" cy="1499261"/>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DB1FA237-82F7-412E-B60B-C7C1E30DD328}"/>
              </a:ext>
            </a:extLst>
          </p:cNvPr>
          <p:cNvCxnSpPr>
            <a:cxnSpLocks/>
            <a:endCxn id="24" idx="1"/>
          </p:cNvCxnSpPr>
          <p:nvPr/>
        </p:nvCxnSpPr>
        <p:spPr>
          <a:xfrm flipV="1">
            <a:off x="2517422" y="2689183"/>
            <a:ext cx="1106312" cy="1484374"/>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2EDD12D7-BB3C-46DC-8681-DD0DE419E8BE}"/>
              </a:ext>
            </a:extLst>
          </p:cNvPr>
          <p:cNvCxnSpPr>
            <a:cxnSpLocks/>
            <a:endCxn id="25" idx="2"/>
          </p:cNvCxnSpPr>
          <p:nvPr/>
        </p:nvCxnSpPr>
        <p:spPr>
          <a:xfrm flipV="1">
            <a:off x="6287911" y="3112402"/>
            <a:ext cx="1174045" cy="993422"/>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579B4CA5-F87C-41C2-AFF9-905A7762487B}"/>
              </a:ext>
            </a:extLst>
          </p:cNvPr>
          <p:cNvSpPr txBox="1"/>
          <p:nvPr/>
        </p:nvSpPr>
        <p:spPr>
          <a:xfrm>
            <a:off x="395536" y="908720"/>
            <a:ext cx="4185761"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住宅購入にかかる諸費用は、</a:t>
            </a:r>
          </a:p>
        </p:txBody>
      </p:sp>
    </p:spTree>
    <p:extLst>
      <p:ext uri="{BB962C8B-B14F-4D97-AF65-F5344CB8AC3E}">
        <p14:creationId xmlns:p14="http://schemas.microsoft.com/office/powerpoint/2010/main" val="3239050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5B9C9098-7E8D-4D30-8ED5-59B6CC247E8A}"/>
              </a:ext>
            </a:extLst>
          </p:cNvPr>
          <p:cNvSpPr txBox="1"/>
          <p:nvPr/>
        </p:nvSpPr>
        <p:spPr>
          <a:xfrm>
            <a:off x="395536" y="908720"/>
            <a:ext cx="3877985"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住宅購入にかかる費用は、</a:t>
            </a: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15</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5" name="図 4" descr="テキスト, 標識 が含まれている画像&#10;&#10;自動的に生成された説明">
            <a:extLst>
              <a:ext uri="{FF2B5EF4-FFF2-40B4-BE49-F238E27FC236}">
                <a16:creationId xmlns:a16="http://schemas.microsoft.com/office/drawing/2014/main" id="{980D8BD6-6D66-4645-8D97-70E4F02FB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8819" y="1820281"/>
            <a:ext cx="3447637" cy="2785318"/>
          </a:xfrm>
          <a:prstGeom prst="rect">
            <a:avLst/>
          </a:prstGeom>
        </p:spPr>
      </p:pic>
      <p:pic>
        <p:nvPicPr>
          <p:cNvPr id="15" name="図 14">
            <a:extLst>
              <a:ext uri="{FF2B5EF4-FFF2-40B4-BE49-F238E27FC236}">
                <a16:creationId xmlns:a16="http://schemas.microsoft.com/office/drawing/2014/main" id="{04B79F2E-BAF1-4DB5-9509-F19A7B1639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1700808"/>
            <a:ext cx="2937304" cy="2785318"/>
          </a:xfrm>
          <a:prstGeom prst="rect">
            <a:avLst/>
          </a:prstGeom>
        </p:spPr>
      </p:pic>
      <p:sp>
        <p:nvSpPr>
          <p:cNvPr id="16" name="テキスト ボックス 15">
            <a:extLst>
              <a:ext uri="{FF2B5EF4-FFF2-40B4-BE49-F238E27FC236}">
                <a16:creationId xmlns:a16="http://schemas.microsoft.com/office/drawing/2014/main" id="{0B6ACF72-516A-4A04-B8B0-7C8F9C386DF5}"/>
              </a:ext>
            </a:extLst>
          </p:cNvPr>
          <p:cNvSpPr txBox="1"/>
          <p:nvPr/>
        </p:nvSpPr>
        <p:spPr>
          <a:xfrm>
            <a:off x="989756" y="4581128"/>
            <a:ext cx="24689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建物代金＋諸費用</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1,500</a:t>
            </a:r>
            <a:r>
              <a:rPr lang="ja-JP" altLang="en-US" b="1" dirty="0">
                <a:latin typeface="メイリオ" panose="020B0604030504040204" pitchFamily="50" charset="-128"/>
                <a:ea typeface="メイリオ" panose="020B0604030504040204" pitchFamily="50" charset="-128"/>
              </a:rPr>
              <a:t>万円</a:t>
            </a:r>
            <a:r>
              <a:rPr lang="en-US" altLang="ja-JP" b="1" dirty="0">
                <a:latin typeface="メイリオ" panose="020B0604030504040204" pitchFamily="50" charset="-128"/>
                <a:ea typeface="メイリオ" panose="020B0604030504040204" pitchFamily="50" charset="-128"/>
              </a:rPr>
              <a:t>+500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DF960769-D6E8-4470-9752-B4B1D3992AA0}"/>
              </a:ext>
            </a:extLst>
          </p:cNvPr>
          <p:cNvSpPr txBox="1"/>
          <p:nvPr/>
        </p:nvSpPr>
        <p:spPr>
          <a:xfrm>
            <a:off x="5661259" y="4581128"/>
            <a:ext cx="2582758"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土地代金＋諸費用</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1,000</a:t>
            </a:r>
            <a:r>
              <a:rPr lang="ja-JP" altLang="en-US" b="1" dirty="0">
                <a:latin typeface="メイリオ" panose="020B0604030504040204" pitchFamily="50" charset="-128"/>
                <a:ea typeface="メイリオ" panose="020B0604030504040204" pitchFamily="50" charset="-128"/>
              </a:rPr>
              <a:t>万円＋約</a:t>
            </a:r>
            <a:r>
              <a:rPr lang="en-US" altLang="ja-JP" b="1" dirty="0">
                <a:latin typeface="メイリオ" panose="020B0604030504040204" pitchFamily="50" charset="-128"/>
                <a:ea typeface="メイリオ" panose="020B0604030504040204" pitchFamily="50" charset="-128"/>
              </a:rPr>
              <a:t>50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4" name="加算記号 3">
            <a:extLst>
              <a:ext uri="{FF2B5EF4-FFF2-40B4-BE49-F238E27FC236}">
                <a16:creationId xmlns:a16="http://schemas.microsoft.com/office/drawing/2014/main" id="{AC2204F2-C04F-4A42-AB73-56B6C3589248}"/>
              </a:ext>
            </a:extLst>
          </p:cNvPr>
          <p:cNvSpPr/>
          <p:nvPr/>
        </p:nvSpPr>
        <p:spPr>
          <a:xfrm>
            <a:off x="4181908" y="2896111"/>
            <a:ext cx="750132" cy="750132"/>
          </a:xfrm>
          <a:prstGeom prst="mathPlus">
            <a:avLst>
              <a:gd name="adj1" fmla="val 1742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5266011"/>
            <a:ext cx="6647974" cy="1154162"/>
          </a:xfrm>
          <a:prstGeom prst="rect">
            <a:avLst/>
          </a:prstGeom>
          <a:noFill/>
        </p:spPr>
        <p:txBody>
          <a:bodyPr wrap="none" rtlCol="0">
            <a:spAutoFit/>
          </a:bodyPr>
          <a:lstStyle/>
          <a:p>
            <a:pPr>
              <a:lnSpc>
                <a:spcPct val="150000"/>
              </a:lnSpc>
            </a:pPr>
            <a:endParaRPr kumimoji="1" lang="en-US" altLang="ja-JP" sz="2400" b="1" dirty="0">
              <a:solidFill>
                <a:srgbClr val="FF0000"/>
              </a:solidFill>
              <a:latin typeface="メイリオ" panose="020B0604030504040204" pitchFamily="50" charset="-128"/>
              <a:ea typeface="メイリオ" panose="020B0604030504040204" pitchFamily="50" charset="-128"/>
            </a:endParaRPr>
          </a:p>
          <a:p>
            <a:pPr>
              <a:lnSpc>
                <a:spcPct val="150000"/>
              </a:lnSpc>
            </a:pPr>
            <a:r>
              <a:rPr kumimoji="1" lang="ja-JP" altLang="en-US" sz="2400" b="1" dirty="0">
                <a:solidFill>
                  <a:srgbClr val="FF0000"/>
                </a:solidFill>
                <a:latin typeface="メイリオ" panose="020B0604030504040204" pitchFamily="50" charset="-128"/>
                <a:ea typeface="メイリオ" panose="020B0604030504040204" pitchFamily="50" charset="-128"/>
              </a:rPr>
              <a:t>「建物代金＋土地代金＋諸費用」になります！</a:t>
            </a:r>
          </a:p>
        </p:txBody>
      </p:sp>
      <p:pic>
        <p:nvPicPr>
          <p:cNvPr id="10" name="図 9" descr="クリップアート が含まれている画像&#10;&#10;自動的に生成された説明">
            <a:extLst>
              <a:ext uri="{FF2B5EF4-FFF2-40B4-BE49-F238E27FC236}">
                <a16:creationId xmlns:a16="http://schemas.microsoft.com/office/drawing/2014/main" id="{265958A7-8503-441B-B0FD-F838AE97E037}"/>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384" r="50751"/>
          <a:stretch/>
        </p:blipFill>
        <p:spPr>
          <a:xfrm>
            <a:off x="7813068" y="5267561"/>
            <a:ext cx="1304891" cy="1390224"/>
          </a:xfrm>
          <a:prstGeom prst="rect">
            <a:avLst/>
          </a:prstGeom>
        </p:spPr>
      </p:pic>
    </p:spTree>
    <p:extLst>
      <p:ext uri="{BB962C8B-B14F-4D97-AF65-F5344CB8AC3E}">
        <p14:creationId xmlns:p14="http://schemas.microsoft.com/office/powerpoint/2010/main" val="1287309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16</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1026" name="Picture 2" descr="ãä¸åç£ åå° ãã©ã·ãã®ç»åæ¤ç´¢çµæ">
            <a:extLst>
              <a:ext uri="{FF2B5EF4-FFF2-40B4-BE49-F238E27FC236}">
                <a16:creationId xmlns:a16="http://schemas.microsoft.com/office/drawing/2014/main" id="{92E2E93C-715E-4F28-90E9-DD60A98F0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492896"/>
            <a:ext cx="4276303" cy="303033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ãã¿ããã¼ã  ãã©ã·ãã®ç»åæ¤ç´¢çµæ">
            <a:extLst>
              <a:ext uri="{FF2B5EF4-FFF2-40B4-BE49-F238E27FC236}">
                <a16:creationId xmlns:a16="http://schemas.microsoft.com/office/drawing/2014/main" id="{1E02FE06-3163-4045-AE44-95A1C51DC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449" y="2504370"/>
            <a:ext cx="4355976" cy="3046158"/>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a:extLst>
              <a:ext uri="{FF2B5EF4-FFF2-40B4-BE49-F238E27FC236}">
                <a16:creationId xmlns:a16="http://schemas.microsoft.com/office/drawing/2014/main" id="{57613F30-02B3-4513-90D5-22C9ACEED228}"/>
              </a:ext>
            </a:extLst>
          </p:cNvPr>
          <p:cNvSpPr/>
          <p:nvPr/>
        </p:nvSpPr>
        <p:spPr>
          <a:xfrm>
            <a:off x="233596" y="5320625"/>
            <a:ext cx="3081104" cy="179864"/>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600B7847-A304-4A8B-B74C-530EB59EDED9}"/>
              </a:ext>
            </a:extLst>
          </p:cNvPr>
          <p:cNvSpPr/>
          <p:nvPr/>
        </p:nvSpPr>
        <p:spPr>
          <a:xfrm>
            <a:off x="4808220" y="5174337"/>
            <a:ext cx="3429000" cy="211852"/>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A1B3259A-043E-47FB-BB01-68B0C7B9AAE2}"/>
              </a:ext>
            </a:extLst>
          </p:cNvPr>
          <p:cNvSpPr/>
          <p:nvPr/>
        </p:nvSpPr>
        <p:spPr>
          <a:xfrm>
            <a:off x="5189220" y="2644497"/>
            <a:ext cx="1089660" cy="67072"/>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D1B434DD-52A3-461A-A31B-016A199F8307}"/>
              </a:ext>
            </a:extLst>
          </p:cNvPr>
          <p:cNvSpPr/>
          <p:nvPr/>
        </p:nvSpPr>
        <p:spPr>
          <a:xfrm>
            <a:off x="3411855" y="3485386"/>
            <a:ext cx="537210" cy="70098"/>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569D65CB-3C28-4CB9-91AD-48394C61DAD8}"/>
              </a:ext>
            </a:extLst>
          </p:cNvPr>
          <p:cNvSpPr/>
          <p:nvPr/>
        </p:nvSpPr>
        <p:spPr>
          <a:xfrm>
            <a:off x="3411855" y="4058791"/>
            <a:ext cx="537210" cy="70098"/>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A63C5A59-F3D6-4262-A0EA-C597680742E2}"/>
              </a:ext>
            </a:extLst>
          </p:cNvPr>
          <p:cNvSpPr/>
          <p:nvPr/>
        </p:nvSpPr>
        <p:spPr>
          <a:xfrm>
            <a:off x="3411855" y="4700776"/>
            <a:ext cx="537210" cy="70098"/>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48EBAE8D-8134-4753-B63F-E12BB16F05E9}"/>
              </a:ext>
            </a:extLst>
          </p:cNvPr>
          <p:cNvSpPr/>
          <p:nvPr/>
        </p:nvSpPr>
        <p:spPr>
          <a:xfrm>
            <a:off x="4012317" y="3405763"/>
            <a:ext cx="537210" cy="70098"/>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5D83026-B649-4B6F-8E32-1292AB212934}"/>
              </a:ext>
            </a:extLst>
          </p:cNvPr>
          <p:cNvSpPr/>
          <p:nvPr/>
        </p:nvSpPr>
        <p:spPr>
          <a:xfrm>
            <a:off x="4000500" y="4058791"/>
            <a:ext cx="537210" cy="70098"/>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7A9D8F98-819C-4CFC-BCDA-9A968C689A32}"/>
              </a:ext>
            </a:extLst>
          </p:cNvPr>
          <p:cNvSpPr/>
          <p:nvPr/>
        </p:nvSpPr>
        <p:spPr>
          <a:xfrm>
            <a:off x="343535" y="2742684"/>
            <a:ext cx="537210" cy="45719"/>
          </a:xfrm>
          <a:prstGeom prst="rect">
            <a:avLst/>
          </a:prstGeom>
          <a:pattFill prst="pct25">
            <a:fgClr>
              <a:schemeClr val="tx1">
                <a:lumMod val="75000"/>
                <a:lumOff val="2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E6EAB71D-6572-4155-AA4F-159B17E99888}"/>
              </a:ext>
            </a:extLst>
          </p:cNvPr>
          <p:cNvSpPr txBox="1"/>
          <p:nvPr/>
        </p:nvSpPr>
        <p:spPr>
          <a:xfrm>
            <a:off x="395536" y="908720"/>
            <a:ext cx="7879080" cy="1154162"/>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諸費用は、建物や土地形状によって異なります</a:t>
            </a:r>
            <a:endParaRPr kumimoji="1" lang="en-US" altLang="ja-JP" sz="2400" b="1" dirty="0">
              <a:latin typeface="メイリオ" panose="020B0604030504040204" pitchFamily="50" charset="-128"/>
              <a:ea typeface="メイリオ" panose="020B0604030504040204" pitchFamily="50" charset="-128"/>
            </a:endParaRPr>
          </a:p>
          <a:p>
            <a:pPr>
              <a:lnSpc>
                <a:spcPct val="150000"/>
              </a:lnSpc>
            </a:pPr>
            <a:r>
              <a:rPr kumimoji="1" lang="ja-JP" altLang="en-US" sz="2400" b="1" dirty="0">
                <a:latin typeface="メイリオ" panose="020B0604030504040204" pitchFamily="50" charset="-128"/>
                <a:ea typeface="メイリオ" panose="020B0604030504040204" pitchFamily="50" charset="-128"/>
              </a:rPr>
              <a:t>パンフレットやチラシの表記価格だけでは分かりません</a:t>
            </a:r>
          </a:p>
        </p:txBody>
      </p:sp>
    </p:spTree>
    <p:extLst>
      <p:ext uri="{BB962C8B-B14F-4D97-AF65-F5344CB8AC3E}">
        <p14:creationId xmlns:p14="http://schemas.microsoft.com/office/powerpoint/2010/main" val="41254913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17</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16" name="図 15">
            <a:extLst>
              <a:ext uri="{FF2B5EF4-FFF2-40B4-BE49-F238E27FC236}">
                <a16:creationId xmlns:a16="http://schemas.microsoft.com/office/drawing/2014/main" id="{9D15CB9F-6A7D-495D-A3DE-EC50A9DAB2A7}"/>
              </a:ext>
            </a:extLst>
          </p:cNvPr>
          <p:cNvPicPr>
            <a:picLocks noChangeAspect="1"/>
          </p:cNvPicPr>
          <p:nvPr/>
        </p:nvPicPr>
        <p:blipFill>
          <a:blip r:embed="rId3"/>
          <a:stretch>
            <a:fillRect/>
          </a:stretch>
        </p:blipFill>
        <p:spPr>
          <a:xfrm>
            <a:off x="290384" y="692696"/>
            <a:ext cx="8533576" cy="5845345"/>
          </a:xfrm>
          <a:prstGeom prst="rect">
            <a:avLst/>
          </a:prstGeom>
        </p:spPr>
      </p:pic>
      <p:sp>
        <p:nvSpPr>
          <p:cNvPr id="5" name="楕円 4">
            <a:extLst>
              <a:ext uri="{FF2B5EF4-FFF2-40B4-BE49-F238E27FC236}">
                <a16:creationId xmlns:a16="http://schemas.microsoft.com/office/drawing/2014/main" id="{9D5E2727-A9D5-4C3B-9B8C-6D8E11145AFF}"/>
              </a:ext>
            </a:extLst>
          </p:cNvPr>
          <p:cNvSpPr/>
          <p:nvPr/>
        </p:nvSpPr>
        <p:spPr>
          <a:xfrm>
            <a:off x="333108" y="190921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楕円 19">
            <a:extLst>
              <a:ext uri="{FF2B5EF4-FFF2-40B4-BE49-F238E27FC236}">
                <a16:creationId xmlns:a16="http://schemas.microsoft.com/office/drawing/2014/main" id="{7E79F6E5-C75F-4B60-81E7-AE0284DDD9BE}"/>
              </a:ext>
            </a:extLst>
          </p:cNvPr>
          <p:cNvSpPr/>
          <p:nvPr/>
        </p:nvSpPr>
        <p:spPr>
          <a:xfrm>
            <a:off x="333108" y="245785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2DAA894B-7C60-4663-B58D-3B64998FEEF6}"/>
              </a:ext>
            </a:extLst>
          </p:cNvPr>
          <p:cNvSpPr/>
          <p:nvPr/>
        </p:nvSpPr>
        <p:spPr>
          <a:xfrm>
            <a:off x="333108" y="521629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a:extLst>
              <a:ext uri="{FF2B5EF4-FFF2-40B4-BE49-F238E27FC236}">
                <a16:creationId xmlns:a16="http://schemas.microsoft.com/office/drawing/2014/main" id="{5AA0D536-FE16-47AD-B004-883CC0B84270}"/>
              </a:ext>
            </a:extLst>
          </p:cNvPr>
          <p:cNvSpPr/>
          <p:nvPr/>
        </p:nvSpPr>
        <p:spPr>
          <a:xfrm>
            <a:off x="4646028" y="127675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992E81D3-D29A-412B-A15C-47F7FA8F2F8F}"/>
              </a:ext>
            </a:extLst>
          </p:cNvPr>
          <p:cNvSpPr/>
          <p:nvPr/>
        </p:nvSpPr>
        <p:spPr>
          <a:xfrm>
            <a:off x="4646028" y="233593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D902EEB3-C5FD-4105-A4A8-E0594777D2D6}"/>
              </a:ext>
            </a:extLst>
          </p:cNvPr>
          <p:cNvSpPr/>
          <p:nvPr/>
        </p:nvSpPr>
        <p:spPr>
          <a:xfrm>
            <a:off x="333108" y="1467252"/>
            <a:ext cx="422468" cy="4224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76C6C75C-557F-481D-9D16-E28249DF595F}"/>
              </a:ext>
            </a:extLst>
          </p:cNvPr>
          <p:cNvSpPr/>
          <p:nvPr/>
        </p:nvSpPr>
        <p:spPr>
          <a:xfrm>
            <a:off x="5940152" y="3962400"/>
            <a:ext cx="2876188" cy="1188720"/>
          </a:xfrm>
          <a:prstGeom prst="roundRect">
            <a:avLst>
              <a:gd name="adj" fmla="val 1027"/>
            </a:avLst>
          </a:prstGeom>
          <a:solidFill>
            <a:srgbClr val="FFFF00">
              <a:alpha val="2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E6EAB71D-6572-4155-AA4F-159B17E99888}"/>
              </a:ext>
            </a:extLst>
          </p:cNvPr>
          <p:cNvSpPr txBox="1"/>
          <p:nvPr/>
        </p:nvSpPr>
        <p:spPr>
          <a:xfrm>
            <a:off x="-10760" y="2709846"/>
            <a:ext cx="9154760" cy="1943290"/>
          </a:xfrm>
          <a:prstGeom prst="rect">
            <a:avLst/>
          </a:prstGeom>
          <a:solidFill>
            <a:schemeClr val="tx1">
              <a:alpha val="70000"/>
            </a:schemeClr>
          </a:solidFill>
          <a:ln>
            <a:noFill/>
          </a:ln>
        </p:spPr>
        <p:txBody>
          <a:bodyPr wrap="none" rtlCol="0" anchor="ctr">
            <a:noAutofit/>
          </a:bodyPr>
          <a:lstStyle/>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rPr>
              <a:t>スタイルデザインの資金計画では、</a:t>
            </a:r>
            <a:endParaRPr lang="en-US" altLang="ja-JP" sz="2400" b="1" dirty="0">
              <a:solidFill>
                <a:schemeClr val="bg1"/>
              </a:solidFill>
              <a:latin typeface="メイリオ" panose="020B0604030504040204" pitchFamily="50" charset="-128"/>
              <a:ea typeface="メイリオ" panose="020B0604030504040204" pitchFamily="50" charset="-128"/>
            </a:endParaRPr>
          </a:p>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rPr>
              <a:t>諸費用まで詳細に記載し、費用の認識ギャップを無くします</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2793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1000"/>
                                        <p:tgtEl>
                                          <p:spTgt spid="2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1000"/>
                                        <p:tgtEl>
                                          <p:spTgt spid="2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heel(1)">
                                      <p:cBhvr>
                                        <p:cTn id="16" dur="1000"/>
                                        <p:tgtEl>
                                          <p:spTgt spid="2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heel(1)">
                                      <p:cBhvr>
                                        <p:cTn id="19" dur="1000"/>
                                        <p:tgtEl>
                                          <p:spTgt spid="2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heel(1)">
                                      <p:cBhvr>
                                        <p:cTn id="22" dur="1000"/>
                                        <p:tgtEl>
                                          <p:spTgt spid="25"/>
                                        </p:tgtEl>
                                      </p:cBhvr>
                                    </p:animEffect>
                                  </p:childTnLst>
                                </p:cTn>
                              </p:par>
                            </p:childTnLst>
                          </p:cTn>
                        </p:par>
                        <p:par>
                          <p:cTn id="23" fill="hold">
                            <p:stCondLst>
                              <p:cond delay="1000"/>
                            </p:stCondLst>
                            <p:childTnLst>
                              <p:par>
                                <p:cTn id="24" presetID="21"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3" grpId="0" animBg="1"/>
      <p:bldP spid="24" grpId="0" animBg="1"/>
      <p:bldP spid="25" grpId="0" animBg="1"/>
      <p:bldP spid="26" grpId="0" animBg="1"/>
      <p:bldP spid="6" grpId="0" animBg="1"/>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③ 住宅ローンと事前審査を知る</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18</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1820049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室内, 座っている が含まれている画像&#10;&#10;自動的に生成された説明">
            <a:extLst>
              <a:ext uri="{FF2B5EF4-FFF2-40B4-BE49-F238E27FC236}">
                <a16:creationId xmlns:a16="http://schemas.microsoft.com/office/drawing/2014/main" id="{05BBAAFF-7D53-47E4-9A19-BB9270CC13BD}"/>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1417"/>
          <a:stretch/>
        </p:blipFill>
        <p:spPr>
          <a:xfrm>
            <a:off x="0" y="584200"/>
            <a:ext cx="9144000" cy="6009640"/>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19</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2479120" y="2967335"/>
            <a:ext cx="4185761" cy="461665"/>
          </a:xfrm>
          <a:prstGeom prst="rect">
            <a:avLst/>
          </a:prstGeom>
        </p:spPr>
        <p:txBody>
          <a:bodyPr wrap="none">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cxnSp>
        <p:nvCxnSpPr>
          <p:cNvPr id="5" name="直線コネクタ 4">
            <a:extLst>
              <a:ext uri="{FF2B5EF4-FFF2-40B4-BE49-F238E27FC236}">
                <a16:creationId xmlns:a16="http://schemas.microsoft.com/office/drawing/2014/main" id="{70EF62BD-F7FB-4E32-8469-1F9D8D548369}"/>
              </a:ext>
            </a:extLst>
          </p:cNvPr>
          <p:cNvCxnSpPr>
            <a:cxnSpLocks/>
          </p:cNvCxnSpPr>
          <p:nvPr/>
        </p:nvCxnSpPr>
        <p:spPr>
          <a:xfrm>
            <a:off x="0" y="3429000"/>
            <a:ext cx="9144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43FFF8CA-4661-4D7C-9E0C-6068F9FF319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07903" y="4309930"/>
            <a:ext cx="1728194" cy="978098"/>
          </a:xfrm>
          <a:prstGeom prst="rect">
            <a:avLst/>
          </a:prstGeom>
        </p:spPr>
      </p:pic>
    </p:spTree>
    <p:extLst>
      <p:ext uri="{BB962C8B-B14F-4D97-AF65-F5344CB8AC3E}">
        <p14:creationId xmlns:p14="http://schemas.microsoft.com/office/powerpoint/2010/main" val="1733348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③ 住宅ローンと事前審査</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1787966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20</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3" name="テキスト ボックス 12">
            <a:extLst>
              <a:ext uri="{FF2B5EF4-FFF2-40B4-BE49-F238E27FC236}">
                <a16:creationId xmlns:a16="http://schemas.microsoft.com/office/drawing/2014/main" id="{282CC084-F095-4EC5-9B50-370C7C2C3A98}"/>
              </a:ext>
            </a:extLst>
          </p:cNvPr>
          <p:cNvSpPr txBox="1"/>
          <p:nvPr/>
        </p:nvSpPr>
        <p:spPr>
          <a:xfrm>
            <a:off x="1196720" y="3060249"/>
            <a:ext cx="6750567" cy="584775"/>
          </a:xfrm>
          <a:prstGeom prst="rect">
            <a:avLst/>
          </a:prstGeom>
          <a:noFill/>
        </p:spPr>
        <p:txBody>
          <a:bodyPr wrap="none" rtlCol="0">
            <a:spAutoFit/>
          </a:bodyPr>
          <a:lstStyle/>
          <a:p>
            <a:pPr algn="ctr"/>
            <a:r>
              <a:rPr kumimoji="1" lang="ja-JP" altLang="en-US" sz="3200" b="1" dirty="0">
                <a:latin typeface="メイリオ" panose="020B0604030504040204" pitchFamily="50" charset="-128"/>
                <a:ea typeface="メイリオ" panose="020B0604030504040204" pitchFamily="50" charset="-128"/>
              </a:rPr>
              <a:t>住宅ローンってご存知でしょうか？</a:t>
            </a:r>
          </a:p>
        </p:txBody>
      </p:sp>
      <p:pic>
        <p:nvPicPr>
          <p:cNvPr id="14" name="図 13">
            <a:extLst>
              <a:ext uri="{FF2B5EF4-FFF2-40B4-BE49-F238E27FC236}">
                <a16:creationId xmlns:a16="http://schemas.microsoft.com/office/drawing/2014/main" id="{36BA450A-2F4F-4FA1-82F4-6159E2ECFD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995" t="50386" r="23752" b="5445"/>
          <a:stretch/>
        </p:blipFill>
        <p:spPr>
          <a:xfrm>
            <a:off x="251519" y="4221088"/>
            <a:ext cx="1512351" cy="2385029"/>
          </a:xfrm>
          <a:prstGeom prst="rect">
            <a:avLst/>
          </a:prstGeom>
        </p:spPr>
      </p:pic>
    </p:spTree>
    <p:extLst>
      <p:ext uri="{BB962C8B-B14F-4D97-AF65-F5344CB8AC3E}">
        <p14:creationId xmlns:p14="http://schemas.microsoft.com/office/powerpoint/2010/main" val="3409824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21</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5" name="テキスト ボックス 4">
            <a:extLst>
              <a:ext uri="{FF2B5EF4-FFF2-40B4-BE49-F238E27FC236}">
                <a16:creationId xmlns:a16="http://schemas.microsoft.com/office/drawing/2014/main" id="{FF25110D-AE9D-4C96-BBCF-F36CA84F517C}"/>
              </a:ext>
            </a:extLst>
          </p:cNvPr>
          <p:cNvSpPr txBox="1"/>
          <p:nvPr/>
        </p:nvSpPr>
        <p:spPr>
          <a:xfrm>
            <a:off x="2341887" y="1052736"/>
            <a:ext cx="4892365" cy="1261884"/>
          </a:xfrm>
          <a:prstGeom prst="rect">
            <a:avLst/>
          </a:prstGeom>
          <a:noFill/>
        </p:spPr>
        <p:txBody>
          <a:bodyPr wrap="none" rtlCol="0">
            <a:spAutoFit/>
          </a:bodyPr>
          <a:lstStyle/>
          <a:p>
            <a:pPr>
              <a:lnSpc>
                <a:spcPct val="150000"/>
              </a:lnSpc>
            </a:pPr>
            <a:r>
              <a:rPr kumimoji="1" lang="ja-JP" altLang="en-US" sz="3600" b="1" dirty="0">
                <a:latin typeface="メイリオ" panose="020B0604030504040204" pitchFamily="50" charset="-128"/>
                <a:ea typeface="メイリオ" panose="020B0604030504040204" pitchFamily="50" charset="-128"/>
              </a:rPr>
              <a:t>住宅ローン</a:t>
            </a:r>
            <a:endParaRPr kumimoji="1" lang="en-US" altLang="ja-JP" sz="3600" b="1" dirty="0">
              <a:latin typeface="メイリオ" panose="020B0604030504040204" pitchFamily="50" charset="-128"/>
              <a:ea typeface="メイリオ" panose="020B0604030504040204" pitchFamily="50" charset="-128"/>
            </a:endParaRPr>
          </a:p>
          <a:p>
            <a:pPr>
              <a:lnSpc>
                <a:spcPct val="150000"/>
              </a:lnSpc>
            </a:pPr>
            <a:r>
              <a:rPr lang="ja-JP" altLang="en-US" sz="1600" dirty="0">
                <a:latin typeface="メイリオ" panose="020B0604030504040204" pitchFamily="50" charset="-128"/>
                <a:ea typeface="メイリオ" panose="020B0604030504040204" pitchFamily="50" charset="-128"/>
              </a:rPr>
              <a:t>（じゅうたくローン、</a:t>
            </a:r>
            <a:r>
              <a:rPr lang="en-US" altLang="ja-JP" sz="1600" dirty="0">
                <a:latin typeface="メイリオ" panose="020B0604030504040204" pitchFamily="50" charset="-128"/>
                <a:ea typeface="メイリオ" panose="020B0604030504040204" pitchFamily="50" charset="-128"/>
              </a:rPr>
              <a:t>housing loan</a:t>
            </a:r>
            <a:r>
              <a:rPr lang="ja-JP" altLang="en-US" sz="1600" dirty="0">
                <a:latin typeface="メイリオ" panose="020B0604030504040204" pitchFamily="50" charset="-128"/>
                <a:ea typeface="メイリオ" panose="020B0604030504040204" pitchFamily="50" charset="-128"/>
              </a:rPr>
              <a:t>、</a:t>
            </a:r>
            <a:r>
              <a:rPr lang="en-US" altLang="ja-JP" sz="1600" dirty="0">
                <a:latin typeface="メイリオ" panose="020B0604030504040204" pitchFamily="50" charset="-128"/>
                <a:ea typeface="メイリオ" panose="020B0604030504040204" pitchFamily="50" charset="-128"/>
              </a:rPr>
              <a:t>mortgage</a:t>
            </a:r>
            <a:r>
              <a:rPr lang="ja-JP" altLang="en-US" sz="1600" dirty="0">
                <a:latin typeface="メイリオ" panose="020B0604030504040204" pitchFamily="50" charset="-128"/>
                <a:ea typeface="メイリオ" panose="020B0604030504040204" pitchFamily="50" charset="-128"/>
              </a:rPr>
              <a:t>）</a:t>
            </a:r>
            <a:endParaRPr kumimoji="1" lang="ja-JP" altLang="en-US" sz="16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1EFD0B8D-8ADF-41B9-A328-3293A4D0A337}"/>
              </a:ext>
            </a:extLst>
          </p:cNvPr>
          <p:cNvSpPr txBox="1"/>
          <p:nvPr/>
        </p:nvSpPr>
        <p:spPr>
          <a:xfrm>
            <a:off x="395536" y="2636912"/>
            <a:ext cx="8424936" cy="1900520"/>
          </a:xfrm>
          <a:prstGeom prst="rect">
            <a:avLst/>
          </a:prstGeom>
          <a:noFill/>
        </p:spPr>
        <p:txBody>
          <a:bodyPr wrap="square" rtlCol="0">
            <a:spAutoFit/>
          </a:bodyPr>
          <a:lstStyle/>
          <a:p>
            <a:pPr>
              <a:lnSpc>
                <a:spcPct val="150000"/>
              </a:lnSpc>
            </a:pPr>
            <a:r>
              <a:rPr lang="ja-JP" altLang="en-US" sz="2000" b="1" dirty="0">
                <a:latin typeface="メイリオ" panose="020B0604030504040204" pitchFamily="50" charset="-128"/>
                <a:ea typeface="メイリオ" panose="020B0604030504040204" pitchFamily="50" charset="-128"/>
              </a:rPr>
              <a:t>住宅ローンは、「本人及びその家族」または「本人の家族」が居住するための住宅及びそれに付随する土地（一戸建て、マンション）を購入、新築、増築、改築、既存住宅ローンの借り換えなどを行うために金融機関から受ける融資のことである。</a:t>
            </a:r>
            <a:endParaRPr kumimoji="1" lang="ja-JP" altLang="en-US" sz="2000" b="1" dirty="0">
              <a:latin typeface="メイリオ" panose="020B0604030504040204" pitchFamily="50" charset="-128"/>
              <a:ea typeface="メイリオ" panose="020B0604030504040204" pitchFamily="50" charset="-128"/>
            </a:endParaRPr>
          </a:p>
        </p:txBody>
      </p:sp>
      <p:pic>
        <p:nvPicPr>
          <p:cNvPr id="2050" name="Picture 2" descr="ãwikipediaãã®ç»åæ¤ç´¢çµæ">
            <a:extLst>
              <a:ext uri="{FF2B5EF4-FFF2-40B4-BE49-F238E27FC236}">
                <a16:creationId xmlns:a16="http://schemas.microsoft.com/office/drawing/2014/main" id="{14AD56A3-06A9-4D68-89FF-0A18B3DB48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385" y="856715"/>
            <a:ext cx="1438364" cy="1651710"/>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D00C75DD-657F-4CFE-ADD4-14D13F07EDA1}"/>
              </a:ext>
            </a:extLst>
          </p:cNvPr>
          <p:cNvSpPr txBox="1"/>
          <p:nvPr/>
        </p:nvSpPr>
        <p:spPr>
          <a:xfrm>
            <a:off x="1979712" y="5087169"/>
            <a:ext cx="6336704" cy="1154162"/>
          </a:xfrm>
          <a:prstGeom prst="rect">
            <a:avLst/>
          </a:prstGeom>
          <a:noFill/>
        </p:spPr>
        <p:txBody>
          <a:bodyPr wrap="square" rtlCol="0">
            <a:spAutoFit/>
          </a:bodyPr>
          <a:lstStyle/>
          <a:p>
            <a:pPr>
              <a:lnSpc>
                <a:spcPct val="150000"/>
              </a:lnSpc>
            </a:pPr>
            <a:r>
              <a:rPr kumimoji="1" lang="ja-JP" altLang="en-US" sz="2400" b="1" dirty="0">
                <a:solidFill>
                  <a:srgbClr val="FF0000"/>
                </a:solidFill>
                <a:latin typeface="メイリオ" panose="020B0604030504040204" pitchFamily="50" charset="-128"/>
                <a:ea typeface="メイリオ" panose="020B0604030504040204" pitchFamily="50" charset="-128"/>
              </a:rPr>
              <a:t>一般的なローン商品と比べて、</a:t>
            </a:r>
            <a:endParaRPr kumimoji="1" lang="en-US" altLang="ja-JP" sz="2400" b="1" dirty="0">
              <a:solidFill>
                <a:srgbClr val="FF0000"/>
              </a:solidFill>
              <a:latin typeface="メイリオ" panose="020B0604030504040204" pitchFamily="50" charset="-128"/>
              <a:ea typeface="メイリオ" panose="020B0604030504040204" pitchFamily="50" charset="-128"/>
            </a:endParaRPr>
          </a:p>
          <a:p>
            <a:pPr>
              <a:lnSpc>
                <a:spcPct val="150000"/>
              </a:lnSpc>
            </a:pPr>
            <a:r>
              <a:rPr lang="ja-JP" altLang="en-US" sz="2400" b="1" dirty="0">
                <a:solidFill>
                  <a:srgbClr val="FF0000"/>
                </a:solidFill>
                <a:latin typeface="メイリオ" panose="020B0604030504040204" pitchFamily="50" charset="-128"/>
                <a:ea typeface="メイリオ" panose="020B0604030504040204" pitchFamily="50" charset="-128"/>
              </a:rPr>
              <a:t>圧倒的に</a:t>
            </a:r>
            <a:r>
              <a:rPr kumimoji="1" lang="ja-JP" altLang="en-US" sz="2400" b="1" dirty="0">
                <a:solidFill>
                  <a:srgbClr val="FF0000"/>
                </a:solidFill>
                <a:latin typeface="メイリオ" panose="020B0604030504040204" pitchFamily="50" charset="-128"/>
                <a:ea typeface="メイリオ" panose="020B0604030504040204" pitchFamily="50" charset="-128"/>
              </a:rPr>
              <a:t>「金利が低い」「借入期間が長い」</a:t>
            </a:r>
          </a:p>
        </p:txBody>
      </p:sp>
      <p:pic>
        <p:nvPicPr>
          <p:cNvPr id="7" name="図 6">
            <a:extLst>
              <a:ext uri="{FF2B5EF4-FFF2-40B4-BE49-F238E27FC236}">
                <a16:creationId xmlns:a16="http://schemas.microsoft.com/office/drawing/2014/main" id="{E55857A5-6546-42B5-83F3-2E382DFD822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80" t="18500" r="72425" b="38811"/>
          <a:stretch/>
        </p:blipFill>
        <p:spPr>
          <a:xfrm>
            <a:off x="323528" y="4718105"/>
            <a:ext cx="1394983" cy="1900520"/>
          </a:xfrm>
          <a:prstGeom prst="rect">
            <a:avLst/>
          </a:prstGeom>
        </p:spPr>
      </p:pic>
    </p:spTree>
    <p:extLst>
      <p:ext uri="{BB962C8B-B14F-4D97-AF65-F5344CB8AC3E}">
        <p14:creationId xmlns:p14="http://schemas.microsoft.com/office/powerpoint/2010/main" val="25935293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22</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graphicFrame>
        <p:nvGraphicFramePr>
          <p:cNvPr id="13" name="表 12">
            <a:extLst>
              <a:ext uri="{FF2B5EF4-FFF2-40B4-BE49-F238E27FC236}">
                <a16:creationId xmlns:a16="http://schemas.microsoft.com/office/drawing/2014/main" id="{8FFF43B7-78B2-4C73-8CB8-1D50768BC286}"/>
              </a:ext>
            </a:extLst>
          </p:cNvPr>
          <p:cNvGraphicFramePr>
            <a:graphicFrameLocks noGrp="1"/>
          </p:cNvGraphicFramePr>
          <p:nvPr>
            <p:extLst>
              <p:ext uri="{D42A27DB-BD31-4B8C-83A1-F6EECF244321}">
                <p14:modId xmlns:p14="http://schemas.microsoft.com/office/powerpoint/2010/main" val="2283667097"/>
              </p:ext>
            </p:extLst>
          </p:nvPr>
        </p:nvGraphicFramePr>
        <p:xfrm>
          <a:off x="395536" y="1268760"/>
          <a:ext cx="8352928" cy="4857398"/>
        </p:xfrm>
        <a:graphic>
          <a:graphicData uri="http://schemas.openxmlformats.org/drawingml/2006/table">
            <a:tbl>
              <a:tblPr/>
              <a:tblGrid>
                <a:gridCol w="1643421">
                  <a:extLst>
                    <a:ext uri="{9D8B030D-6E8A-4147-A177-3AD203B41FA5}">
                      <a16:colId xmlns:a16="http://schemas.microsoft.com/office/drawing/2014/main" val="971505347"/>
                    </a:ext>
                  </a:extLst>
                </a:gridCol>
                <a:gridCol w="1086560">
                  <a:extLst>
                    <a:ext uri="{9D8B030D-6E8A-4147-A177-3AD203B41FA5}">
                      <a16:colId xmlns:a16="http://schemas.microsoft.com/office/drawing/2014/main" val="3559851400"/>
                    </a:ext>
                  </a:extLst>
                </a:gridCol>
                <a:gridCol w="1439692">
                  <a:extLst>
                    <a:ext uri="{9D8B030D-6E8A-4147-A177-3AD203B41FA5}">
                      <a16:colId xmlns:a16="http://schemas.microsoft.com/office/drawing/2014/main" val="1450146819"/>
                    </a:ext>
                  </a:extLst>
                </a:gridCol>
                <a:gridCol w="4183255">
                  <a:extLst>
                    <a:ext uri="{9D8B030D-6E8A-4147-A177-3AD203B41FA5}">
                      <a16:colId xmlns:a16="http://schemas.microsoft.com/office/drawing/2014/main" val="2508900982"/>
                    </a:ext>
                  </a:extLst>
                </a:gridCol>
              </a:tblGrid>
              <a:tr h="301022">
                <a:tc>
                  <a:txBody>
                    <a:bodyPr/>
                    <a:lstStyle/>
                    <a:p>
                      <a:pPr algn="l" fontAlgn="ct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　</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金利</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融資額</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tc>
                  <a:txBody>
                    <a:bodyPr/>
                    <a:lstStyle/>
                    <a:p>
                      <a:pPr algn="l" fontAlgn="ct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借入目的・用途</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3687590993"/>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マイカーローン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4.475%</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自動車、バイク等の購入</a:t>
                      </a:r>
                      <a:r>
                        <a:rPr lang="en-US" altLang="ja-JP" sz="1200" b="1" i="0" u="none" strike="noStrike">
                          <a:solidFill>
                            <a:srgbClr val="000000"/>
                          </a:solidFill>
                          <a:effectLst/>
                          <a:latin typeface="メイリオ" panose="020B0604030504040204" pitchFamily="50" charset="-128"/>
                          <a:ea typeface="メイリオ" panose="020B0604030504040204" pitchFamily="50" charset="-128"/>
                        </a:rPr>
                        <a:t>(</a:t>
                      </a: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中古車や家族名義のもの含む</a:t>
                      </a:r>
                      <a:r>
                        <a:rPr lang="en-US" altLang="ja-JP" sz="1200" b="1" i="0" u="none" strike="noStrike">
                          <a:solidFill>
                            <a:srgbClr val="000000"/>
                          </a:solidFill>
                          <a:effectLst/>
                          <a:latin typeface="メイリオ" panose="020B0604030504040204" pitchFamily="50" charset="-128"/>
                          <a:ea typeface="メイリオ" panose="020B0604030504040204" pitchFamily="50" charset="-128"/>
                        </a:rPr>
                        <a:t>)</a:t>
                      </a:r>
                      <a:br>
                        <a:rPr lang="en-US" altLang="ja-JP" sz="1200" b="1" i="0" u="none" strike="noStrike">
                          <a:solidFill>
                            <a:srgbClr val="000000"/>
                          </a:solidFill>
                          <a:effectLst/>
                          <a:latin typeface="メイリオ" panose="020B0604030504040204" pitchFamily="50" charset="-128"/>
                          <a:ea typeface="メイリオ" panose="020B0604030504040204" pitchFamily="50" charset="-128"/>
                        </a:rPr>
                      </a:b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運転免許の取得、車検、修理、付属機器の購入にも利用可</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475899373"/>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教育ローン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3.475%</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教育関連資金、およびその借り換え</a:t>
                      </a:r>
                      <a:br>
                        <a:rPr lang="ja-JP" altLang="en-US" sz="1200" b="1" i="0" u="none" strike="noStrike">
                          <a:solidFill>
                            <a:srgbClr val="000000"/>
                          </a:solidFill>
                          <a:effectLst/>
                          <a:latin typeface="メイリオ" panose="020B0604030504040204" pitchFamily="50" charset="-128"/>
                          <a:ea typeface="メイリオ" panose="020B0604030504040204" pitchFamily="50" charset="-128"/>
                        </a:rPr>
                      </a:b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塾や予備校、資格取得スクール等も</a:t>
                      </a:r>
                      <a:r>
                        <a:rPr lang="en-US" altLang="ja-JP" sz="1200" b="1" i="0" u="none" strike="noStrike">
                          <a:solidFill>
                            <a:srgbClr val="000000"/>
                          </a:solidFill>
                          <a:effectLst/>
                          <a:latin typeface="メイリオ" panose="020B0604030504040204" pitchFamily="50" charset="-128"/>
                          <a:ea typeface="メイリオ" panose="020B0604030504040204" pitchFamily="50" charset="-128"/>
                        </a:rPr>
                        <a:t>OK</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71904273"/>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リフォームローン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4.975%</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endParaRPr lang="en-US" altLang="ja-JP" sz="1200" b="1"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1" i="0" u="none" strike="noStrike">
                          <a:solidFill>
                            <a:srgbClr val="000000"/>
                          </a:solidFill>
                          <a:effectLst/>
                          <a:latin typeface="メイリオ" panose="020B0604030504040204" pitchFamily="50" charset="-128"/>
                          <a:ea typeface="メイリオ" panose="020B0604030504040204" pitchFamily="50" charset="-128"/>
                        </a:rPr>
                        <a:t>リフォームに関する資金</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940902458"/>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フリーローン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5.975%</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見積書や契約書等により資金使途を確認できるものであれば原則自由</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冠婚葬祭、医療費、趣味の物品購入など</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285509898"/>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カードローン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4.0%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a:t>
                      </a:r>
                      <a:endParaRPr lang="en-US" altLang="ja-JP" sz="1200" b="1"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14.5%</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800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事業用途以外なら自由</a:t>
                      </a:r>
                      <a:b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上記ローンとは異なり、与えられた限度額の範囲内で何度でも借り入れができる</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226531057"/>
                  </a:ext>
                </a:extLst>
              </a:tr>
              <a:tr h="759396">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住宅ローン</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0.625%</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a:t>
                      </a:r>
                    </a:p>
                  </a:txBody>
                  <a:tcPr marL="6375" marR="6375" marT="6375"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 100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住宅購入に関する資金</a:t>
                      </a:r>
                      <a:b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「本人及びその家族」または「本人の家族」が居住するための住宅及びそれに付随する土地が対象となる</a:t>
                      </a:r>
                    </a:p>
                  </a:txBody>
                  <a:tcPr marL="6375" marR="6375" marT="6375"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5950234"/>
                  </a:ext>
                </a:extLst>
              </a:tr>
            </a:tbl>
          </a:graphicData>
        </a:graphic>
      </p:graphicFrame>
      <p:sp>
        <p:nvSpPr>
          <p:cNvPr id="15" name="テキスト ボックス 14">
            <a:extLst>
              <a:ext uri="{FF2B5EF4-FFF2-40B4-BE49-F238E27FC236}">
                <a16:creationId xmlns:a16="http://schemas.microsoft.com/office/drawing/2014/main" id="{37682C36-FFEA-41D1-82F4-E32D5A969413}"/>
              </a:ext>
            </a:extLst>
          </p:cNvPr>
          <p:cNvSpPr txBox="1"/>
          <p:nvPr/>
        </p:nvSpPr>
        <p:spPr>
          <a:xfrm>
            <a:off x="395536" y="765865"/>
            <a:ext cx="4288353" cy="430887"/>
          </a:xfrm>
          <a:prstGeom prst="rect">
            <a:avLst/>
          </a:prstGeom>
          <a:noFill/>
        </p:spPr>
        <p:txBody>
          <a:bodyPr wrap="none" rtlCol="0">
            <a:spAutoFit/>
          </a:bodyPr>
          <a:lstStyle/>
          <a:p>
            <a:pPr>
              <a:lnSpc>
                <a:spcPct val="150000"/>
              </a:lnSpc>
            </a:pPr>
            <a:r>
              <a:rPr lang="ja-JP" altLang="en-US" sz="1600" b="1" u="sng" dirty="0">
                <a:latin typeface="メイリオ" panose="020B0604030504040204" pitchFamily="50" charset="-128"/>
                <a:ea typeface="メイリオ" panose="020B0604030504040204" pitchFamily="50" charset="-128"/>
              </a:rPr>
              <a:t>例）三井住友銀行が取り扱うローン商品一覧</a:t>
            </a:r>
            <a:endParaRPr kumimoji="1" lang="ja-JP" altLang="en-US" sz="1600" b="1" u="sng"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54FE63CF-E33F-44EA-8E11-CE6BEC4967E8}"/>
              </a:ext>
            </a:extLst>
          </p:cNvPr>
          <p:cNvSpPr txBox="1"/>
          <p:nvPr/>
        </p:nvSpPr>
        <p:spPr>
          <a:xfrm>
            <a:off x="395536" y="6135314"/>
            <a:ext cx="4051109" cy="314510"/>
          </a:xfrm>
          <a:prstGeom prst="rect">
            <a:avLst/>
          </a:prstGeom>
          <a:noFill/>
        </p:spPr>
        <p:txBody>
          <a:bodyPr wrap="none" rtlCol="0">
            <a:spAutoFit/>
          </a:bodyPr>
          <a:lstStyle/>
          <a:p>
            <a:pPr>
              <a:lnSpc>
                <a:spcPct val="150000"/>
              </a:lnSpc>
            </a:pPr>
            <a:r>
              <a:rPr lang="en-US" altLang="ja-JP" sz="1050" dirty="0">
                <a:latin typeface="メイリオ" panose="020B0604030504040204" pitchFamily="50" charset="-128"/>
                <a:ea typeface="メイリオ" panose="020B0604030504040204" pitchFamily="50" charset="-128"/>
              </a:rPr>
              <a:t>※</a:t>
            </a:r>
            <a:r>
              <a:rPr lang="ja-JP" altLang="en-US" sz="1050" dirty="0">
                <a:latin typeface="メイリオ" panose="020B0604030504040204" pitchFamily="50" charset="-128"/>
                <a:ea typeface="メイリオ" panose="020B0604030504040204" pitchFamily="50" charset="-128"/>
              </a:rPr>
              <a:t>情報はいずれも</a:t>
            </a:r>
            <a:r>
              <a:rPr lang="en-US" altLang="ja-JP" sz="1050" dirty="0">
                <a:latin typeface="メイリオ" panose="020B0604030504040204" pitchFamily="50" charset="-128"/>
                <a:ea typeface="メイリオ" panose="020B0604030504040204" pitchFamily="50" charset="-128"/>
              </a:rPr>
              <a:t>2018</a:t>
            </a:r>
            <a:r>
              <a:rPr lang="ja-JP" altLang="en-US" sz="1050" dirty="0">
                <a:latin typeface="メイリオ" panose="020B0604030504040204" pitchFamily="50" charset="-128"/>
                <a:ea typeface="メイリオ" panose="020B0604030504040204" pitchFamily="50" charset="-128"/>
              </a:rPr>
              <a:t>年</a:t>
            </a:r>
            <a:r>
              <a:rPr lang="en-US" altLang="ja-JP" sz="1050" dirty="0">
                <a:latin typeface="メイリオ" panose="020B0604030504040204" pitchFamily="50" charset="-128"/>
                <a:ea typeface="メイリオ" panose="020B0604030504040204" pitchFamily="50" charset="-128"/>
              </a:rPr>
              <a:t>11</a:t>
            </a:r>
            <a:r>
              <a:rPr lang="ja-JP" altLang="en-US" sz="1050" dirty="0">
                <a:latin typeface="メイリオ" panose="020B0604030504040204" pitchFamily="50" charset="-128"/>
                <a:ea typeface="メイリオ" panose="020B0604030504040204" pitchFamily="50" charset="-128"/>
              </a:rPr>
              <a:t>月現在における三井住友銀行のもの</a:t>
            </a:r>
            <a:endParaRPr kumimoji="1" lang="ja-JP" altLang="en-US" sz="1050" dirty="0">
              <a:latin typeface="メイリオ" panose="020B0604030504040204" pitchFamily="50" charset="-128"/>
              <a:ea typeface="メイリオ" panose="020B0604030504040204" pitchFamily="50" charset="-128"/>
            </a:endParaRPr>
          </a:p>
        </p:txBody>
      </p:sp>
      <p:sp>
        <p:nvSpPr>
          <p:cNvPr id="17" name="四角形: 角を丸くする 16">
            <a:extLst>
              <a:ext uri="{FF2B5EF4-FFF2-40B4-BE49-F238E27FC236}">
                <a16:creationId xmlns:a16="http://schemas.microsoft.com/office/drawing/2014/main" id="{351094B1-4942-41AA-84FB-DECCA0D20C83}"/>
              </a:ext>
            </a:extLst>
          </p:cNvPr>
          <p:cNvSpPr/>
          <p:nvPr/>
        </p:nvSpPr>
        <p:spPr>
          <a:xfrm>
            <a:off x="395536" y="5370652"/>
            <a:ext cx="8352928" cy="764661"/>
          </a:xfrm>
          <a:prstGeom prst="roundRect">
            <a:avLst>
              <a:gd name="adj" fmla="val 1027"/>
            </a:avLst>
          </a:prstGeom>
          <a:solidFill>
            <a:srgbClr val="FFFF00">
              <a:alpha val="2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732734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heel(1)">
                                      <p:cBhvr>
                                        <p:cTn id="1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23</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pic>
        <p:nvPicPr>
          <p:cNvPr id="14" name="図 13">
            <a:extLst>
              <a:ext uri="{FF2B5EF4-FFF2-40B4-BE49-F238E27FC236}">
                <a16:creationId xmlns:a16="http://schemas.microsoft.com/office/drawing/2014/main" id="{CD068738-FE43-4B65-8416-A356DB1D39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995" t="50386" r="23752" b="5445"/>
          <a:stretch/>
        </p:blipFill>
        <p:spPr>
          <a:xfrm>
            <a:off x="251519" y="4221088"/>
            <a:ext cx="1512351" cy="2385029"/>
          </a:xfrm>
          <a:prstGeom prst="rect">
            <a:avLst/>
          </a:prstGeom>
        </p:spPr>
      </p:pic>
      <p:sp>
        <p:nvSpPr>
          <p:cNvPr id="18" name="テキスト ボックス 17">
            <a:extLst>
              <a:ext uri="{FF2B5EF4-FFF2-40B4-BE49-F238E27FC236}">
                <a16:creationId xmlns:a16="http://schemas.microsoft.com/office/drawing/2014/main" id="{6835502B-F386-49C4-A1AB-B84CAAB0D42B}"/>
              </a:ext>
            </a:extLst>
          </p:cNvPr>
          <p:cNvSpPr txBox="1"/>
          <p:nvPr/>
        </p:nvSpPr>
        <p:spPr>
          <a:xfrm>
            <a:off x="1401907" y="3060249"/>
            <a:ext cx="6340197" cy="584775"/>
          </a:xfrm>
          <a:prstGeom prst="rect">
            <a:avLst/>
          </a:prstGeom>
          <a:noFill/>
        </p:spPr>
        <p:txBody>
          <a:bodyPr wrap="none" rtlCol="0">
            <a:spAutoFit/>
          </a:bodyPr>
          <a:lstStyle/>
          <a:p>
            <a:pPr algn="ctr"/>
            <a:r>
              <a:rPr kumimoji="1" lang="ja-JP" altLang="en-US" sz="3200" b="1">
                <a:latin typeface="メイリオ" panose="020B0604030504040204" pitchFamily="50" charset="-128"/>
                <a:ea typeface="メイリオ" panose="020B0604030504040204" pitchFamily="50" charset="-128"/>
              </a:rPr>
              <a:t>住宅ローン</a:t>
            </a:r>
            <a:r>
              <a:rPr lang="ja-JP" altLang="en-US" sz="3200" b="1">
                <a:latin typeface="メイリオ" panose="020B0604030504040204" pitchFamily="50" charset="-128"/>
                <a:ea typeface="メイリオ" panose="020B0604030504040204" pitchFamily="50" charset="-128"/>
              </a:rPr>
              <a:t>で借りられる金額は？</a:t>
            </a:r>
            <a:endParaRPr kumimoji="1"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15306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24</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7879080" cy="4478149"/>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ローンで借りられる金額は、</a:t>
            </a:r>
            <a:endParaRPr kumimoji="1" lang="en-US" altLang="ja-JP" sz="2400" b="1" dirty="0">
              <a:latin typeface="メイリオ" panose="020B0604030504040204" pitchFamily="50" charset="-128"/>
              <a:ea typeface="メイリオ" panose="020B0604030504040204" pitchFamily="50" charset="-128"/>
            </a:endParaRPr>
          </a:p>
          <a:p>
            <a:pPr>
              <a:lnSpc>
                <a:spcPct val="150000"/>
              </a:lnSpc>
            </a:pPr>
            <a:r>
              <a:rPr kumimoji="1" lang="ja-JP" altLang="en-US" sz="2400" b="1" dirty="0">
                <a:latin typeface="メイリオ" panose="020B0604030504040204" pitchFamily="50" charset="-128"/>
                <a:ea typeface="メイリオ" panose="020B0604030504040204" pitchFamily="50" charset="-128"/>
              </a:rPr>
              <a:t>　・年齢</a:t>
            </a:r>
            <a:endParaRPr kumimoji="1" lang="en-US" altLang="ja-JP" sz="2400" b="1" dirty="0">
              <a:latin typeface="メイリオ" panose="020B0604030504040204" pitchFamily="50" charset="-128"/>
              <a:ea typeface="メイリオ" panose="020B0604030504040204" pitchFamily="50" charset="-128"/>
            </a:endParaRPr>
          </a:p>
          <a:p>
            <a:pPr>
              <a:lnSpc>
                <a:spcPct val="150000"/>
              </a:lnSpc>
            </a:pPr>
            <a:r>
              <a:rPr kumimoji="1" lang="ja-JP" altLang="en-US" sz="2400" b="1" dirty="0">
                <a:latin typeface="メイリオ" panose="020B0604030504040204" pitchFamily="50" charset="-128"/>
                <a:ea typeface="メイリオ" panose="020B0604030504040204" pitchFamily="50" charset="-128"/>
              </a:rPr>
              <a:t>　・勤務先</a:t>
            </a:r>
            <a:endParaRPr kumimoji="1" lang="en-US" altLang="ja-JP" sz="2400" b="1" dirty="0">
              <a:latin typeface="メイリオ" panose="020B0604030504040204" pitchFamily="50" charset="-128"/>
              <a:ea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rPr>
              <a:t>　・勤続年数</a:t>
            </a:r>
            <a:endParaRPr lang="en-US" altLang="ja-JP" sz="2400" b="1" dirty="0">
              <a:latin typeface="メイリオ" panose="020B0604030504040204" pitchFamily="50" charset="-128"/>
              <a:ea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rPr>
              <a:t>　・年収</a:t>
            </a:r>
            <a:endParaRPr lang="en-US" altLang="ja-JP" sz="2400" b="1" dirty="0">
              <a:latin typeface="メイリオ" panose="020B0604030504040204" pitchFamily="50" charset="-128"/>
              <a:ea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rPr>
              <a:t>　・その他借り入れ金額</a:t>
            </a:r>
            <a:endParaRPr lang="en-US" altLang="ja-JP" sz="2400" b="1" dirty="0">
              <a:latin typeface="メイリオ" panose="020B0604030504040204" pitchFamily="50" charset="-128"/>
              <a:ea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rPr>
              <a:t>　・過去の信用履歴　</a:t>
            </a:r>
            <a:r>
              <a:rPr lang="en-US" altLang="ja-JP" sz="2400" b="1" dirty="0">
                <a:latin typeface="メイリオ" panose="020B0604030504040204" pitchFamily="50" charset="-128"/>
                <a:ea typeface="メイリオ" panose="020B0604030504040204" pitchFamily="50" charset="-128"/>
              </a:rPr>
              <a:t>…etc.</a:t>
            </a:r>
          </a:p>
          <a:p>
            <a:pPr>
              <a:lnSpc>
                <a:spcPct val="150000"/>
              </a:lnSpc>
            </a:pPr>
            <a:r>
              <a:rPr lang="ja-JP" altLang="en-US" sz="2400" b="1" dirty="0">
                <a:latin typeface="メイリオ" panose="020B0604030504040204" pitchFamily="50" charset="-128"/>
                <a:ea typeface="メイリオ" panose="020B0604030504040204" pitchFamily="50" charset="-128"/>
              </a:rPr>
              <a:t>を加味して、一人ひとり異なる金額、条件になります。</a:t>
            </a:r>
            <a:endParaRPr lang="en-US" altLang="ja-JP" sz="2400" b="1" dirty="0">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AB48BA8C-E4B4-4825-9E68-ECE3F97226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772816"/>
            <a:ext cx="4067944" cy="2705183"/>
          </a:xfrm>
          <a:prstGeom prst="rect">
            <a:avLst/>
          </a:prstGeom>
        </p:spPr>
      </p:pic>
    </p:spTree>
    <p:extLst>
      <p:ext uri="{BB962C8B-B14F-4D97-AF65-F5344CB8AC3E}">
        <p14:creationId xmlns:p14="http://schemas.microsoft.com/office/powerpoint/2010/main" val="897887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25</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pic>
        <p:nvPicPr>
          <p:cNvPr id="5" name="図 4">
            <a:extLst>
              <a:ext uri="{FF2B5EF4-FFF2-40B4-BE49-F238E27FC236}">
                <a16:creationId xmlns:a16="http://schemas.microsoft.com/office/drawing/2014/main" id="{AC9F9297-8491-4ABB-8ABC-46498591E0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322" y="764704"/>
            <a:ext cx="1803064" cy="1849459"/>
          </a:xfrm>
          <a:prstGeom prst="rect">
            <a:avLst/>
          </a:prstGeom>
        </p:spPr>
      </p:pic>
      <p:pic>
        <p:nvPicPr>
          <p:cNvPr id="7" name="図 6" descr="クリップアート が含まれている画像&#10;&#10;自動的に生成された説明">
            <a:extLst>
              <a:ext uri="{FF2B5EF4-FFF2-40B4-BE49-F238E27FC236}">
                <a16:creationId xmlns:a16="http://schemas.microsoft.com/office/drawing/2014/main" id="{220B4369-20E7-4748-B6EF-A3A8A22AE3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814" y="2766747"/>
            <a:ext cx="1832442" cy="1849458"/>
          </a:xfrm>
          <a:prstGeom prst="rect">
            <a:avLst/>
          </a:prstGeom>
        </p:spPr>
      </p:pic>
      <p:sp>
        <p:nvSpPr>
          <p:cNvPr id="6" name="テキスト ボックス 5">
            <a:extLst>
              <a:ext uri="{FF2B5EF4-FFF2-40B4-BE49-F238E27FC236}">
                <a16:creationId xmlns:a16="http://schemas.microsoft.com/office/drawing/2014/main" id="{8A25CF49-7EE6-4F03-BD2E-98C3946DCD65}"/>
              </a:ext>
            </a:extLst>
          </p:cNvPr>
          <p:cNvSpPr txBox="1"/>
          <p:nvPr/>
        </p:nvSpPr>
        <p:spPr>
          <a:xfrm>
            <a:off x="2731919" y="764704"/>
            <a:ext cx="3369833" cy="1681229"/>
          </a:xfrm>
          <a:prstGeom prst="rect">
            <a:avLst/>
          </a:prstGeom>
          <a:noFill/>
        </p:spPr>
        <p:txBody>
          <a:bodyPr wrap="none" rtlCol="0">
            <a:spAutoFit/>
          </a:bodyPr>
          <a:lstStyle/>
          <a:p>
            <a:pPr>
              <a:lnSpc>
                <a:spcPct val="150000"/>
              </a:lnSpc>
            </a:pPr>
            <a:r>
              <a:rPr kumimoji="1" lang="en-US" altLang="ja-JP" sz="1400" b="1" dirty="0">
                <a:latin typeface="メイリオ" panose="020B0604030504040204" pitchFamily="50" charset="-128"/>
                <a:ea typeface="メイリオ" panose="020B0604030504040204" pitchFamily="50" charset="-128"/>
              </a:rPr>
              <a:t>A</a:t>
            </a:r>
            <a:r>
              <a:rPr kumimoji="1" lang="ja-JP" altLang="en-US" sz="1400" b="1" dirty="0">
                <a:latin typeface="メイリオ" panose="020B0604030504040204" pitchFamily="50" charset="-128"/>
                <a:ea typeface="メイリオ" panose="020B0604030504040204" pitchFamily="50" charset="-128"/>
              </a:rPr>
              <a:t>さん一家（</a:t>
            </a:r>
            <a:r>
              <a:rPr lang="en-US" altLang="ja-JP" sz="1400" b="1" dirty="0">
                <a:latin typeface="メイリオ" panose="020B0604030504040204" pitchFamily="50" charset="-128"/>
                <a:ea typeface="メイリオ" panose="020B0604030504040204" pitchFamily="50" charset="-128"/>
              </a:rPr>
              <a:t>28</a:t>
            </a:r>
            <a:r>
              <a:rPr kumimoji="1" lang="ja-JP" altLang="en-US" sz="1400" b="1" dirty="0">
                <a:latin typeface="メイリオ" panose="020B0604030504040204" pitchFamily="50" charset="-128"/>
                <a:ea typeface="メイリオ" panose="020B0604030504040204" pitchFamily="50" charset="-128"/>
              </a:rPr>
              <a:t>歳</a:t>
            </a:r>
            <a:r>
              <a:rPr lang="ja-JP" altLang="en-US" sz="1400" b="1" dirty="0">
                <a:latin typeface="メイリオ" panose="020B0604030504040204" pitchFamily="50" charset="-128"/>
                <a:ea typeface="メイリオ" panose="020B0604030504040204" pitchFamily="50" charset="-128"/>
              </a:rPr>
              <a:t>）</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職業</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会社員　勤続</a:t>
            </a:r>
            <a:r>
              <a:rPr lang="en-US" altLang="ja-JP" sz="1400" b="1" dirty="0">
                <a:latin typeface="メイリオ" panose="020B0604030504040204" pitchFamily="50" charset="-128"/>
                <a:ea typeface="メイリオ" panose="020B0604030504040204" pitchFamily="50" charset="-128"/>
              </a:rPr>
              <a:t>1</a:t>
            </a:r>
            <a:r>
              <a:rPr lang="ja-JP" altLang="en-US" sz="1400" b="1" dirty="0">
                <a:latin typeface="メイリオ" panose="020B0604030504040204" pitchFamily="50" charset="-128"/>
                <a:ea typeface="メイリオ" panose="020B0604030504040204" pitchFamily="50" charset="-128"/>
              </a:rPr>
              <a:t>年</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年収</a:t>
            </a:r>
            <a:r>
              <a:rPr lang="en-US" altLang="ja-JP" sz="1400" b="1" dirty="0">
                <a:latin typeface="メイリオ" panose="020B0604030504040204" pitchFamily="50" charset="-128"/>
                <a:ea typeface="メイリオ" panose="020B0604030504040204" pitchFamily="50" charset="-128"/>
              </a:rPr>
              <a:t>】380</a:t>
            </a:r>
            <a:r>
              <a:rPr lang="ja-JP" altLang="en-US" sz="1400" b="1" dirty="0">
                <a:latin typeface="メイリオ" panose="020B0604030504040204" pitchFamily="50" charset="-128"/>
                <a:ea typeface="メイリオ" panose="020B0604030504040204" pitchFamily="50" charset="-128"/>
              </a:rPr>
              <a:t>万円</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土地の有無</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無し</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自己資金</a:t>
            </a:r>
            <a:r>
              <a:rPr lang="en-US" altLang="ja-JP" sz="1400" b="1" dirty="0">
                <a:latin typeface="メイリオ" panose="020B0604030504040204" pitchFamily="50" charset="-128"/>
                <a:ea typeface="メイリオ" panose="020B0604030504040204" pitchFamily="50" charset="-128"/>
              </a:rPr>
              <a:t>】0</a:t>
            </a:r>
            <a:r>
              <a:rPr lang="ja-JP" altLang="en-US" sz="1400" b="1" dirty="0">
                <a:latin typeface="メイリオ" panose="020B0604030504040204" pitchFamily="50" charset="-128"/>
                <a:ea typeface="メイリオ" panose="020B0604030504040204" pitchFamily="50" charset="-128"/>
              </a:rPr>
              <a:t>円（借入額）</a:t>
            </a:r>
            <a:r>
              <a:rPr lang="en-US" altLang="ja-JP" sz="1400" b="1" dirty="0">
                <a:latin typeface="メイリオ" panose="020B0604030504040204" pitchFamily="50" charset="-128"/>
                <a:ea typeface="メイリオ" panose="020B0604030504040204" pitchFamily="50" charset="-128"/>
              </a:rPr>
              <a:t>2,100</a:t>
            </a:r>
            <a:r>
              <a:rPr lang="ja-JP" altLang="en-US" sz="1400" b="1" dirty="0">
                <a:latin typeface="メイリオ" panose="020B0604030504040204" pitchFamily="50" charset="-128"/>
                <a:ea typeface="メイリオ" panose="020B0604030504040204" pitchFamily="50" charset="-128"/>
              </a:rPr>
              <a:t>万円</a:t>
            </a:r>
          </a:p>
        </p:txBody>
      </p:sp>
      <p:sp>
        <p:nvSpPr>
          <p:cNvPr id="8" name="テキスト ボックス 7">
            <a:extLst>
              <a:ext uri="{FF2B5EF4-FFF2-40B4-BE49-F238E27FC236}">
                <a16:creationId xmlns:a16="http://schemas.microsoft.com/office/drawing/2014/main" id="{2C485A9B-81E9-4B0C-A8D0-732908E4DB43}"/>
              </a:ext>
            </a:extLst>
          </p:cNvPr>
          <p:cNvSpPr txBox="1"/>
          <p:nvPr/>
        </p:nvSpPr>
        <p:spPr>
          <a:xfrm>
            <a:off x="2797427" y="2766747"/>
            <a:ext cx="3369833" cy="1681229"/>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B</a:t>
            </a:r>
            <a:r>
              <a:rPr kumimoji="1" lang="ja-JP" altLang="en-US" sz="1400" b="1" dirty="0">
                <a:latin typeface="メイリオ" panose="020B0604030504040204" pitchFamily="50" charset="-128"/>
                <a:ea typeface="メイリオ" panose="020B0604030504040204" pitchFamily="50" charset="-128"/>
              </a:rPr>
              <a:t>さん一家（</a:t>
            </a:r>
            <a:r>
              <a:rPr lang="en-US" altLang="ja-JP" sz="1400" b="1" dirty="0">
                <a:latin typeface="メイリオ" panose="020B0604030504040204" pitchFamily="50" charset="-128"/>
                <a:ea typeface="メイリオ" panose="020B0604030504040204" pitchFamily="50" charset="-128"/>
              </a:rPr>
              <a:t>42</a:t>
            </a:r>
            <a:r>
              <a:rPr kumimoji="1" lang="ja-JP" altLang="en-US" sz="1400" b="1" dirty="0">
                <a:latin typeface="メイリオ" panose="020B0604030504040204" pitchFamily="50" charset="-128"/>
                <a:ea typeface="メイリオ" panose="020B0604030504040204" pitchFamily="50" charset="-128"/>
              </a:rPr>
              <a:t>歳</a:t>
            </a:r>
            <a:r>
              <a:rPr lang="ja-JP" altLang="en-US" sz="1400" b="1" dirty="0">
                <a:latin typeface="メイリオ" panose="020B0604030504040204" pitchFamily="50" charset="-128"/>
                <a:ea typeface="メイリオ" panose="020B0604030504040204" pitchFamily="50" charset="-128"/>
              </a:rPr>
              <a:t>）</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職業</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自営業　勤続</a:t>
            </a:r>
            <a:r>
              <a:rPr lang="en-US" altLang="ja-JP" sz="1400" b="1" dirty="0">
                <a:latin typeface="メイリオ" panose="020B0604030504040204" pitchFamily="50" charset="-128"/>
                <a:ea typeface="メイリオ" panose="020B0604030504040204" pitchFamily="50" charset="-128"/>
              </a:rPr>
              <a:t>7</a:t>
            </a:r>
            <a:r>
              <a:rPr lang="ja-JP" altLang="en-US" sz="1400" b="1" dirty="0">
                <a:latin typeface="メイリオ" panose="020B0604030504040204" pitchFamily="50" charset="-128"/>
                <a:ea typeface="メイリオ" panose="020B0604030504040204" pitchFamily="50" charset="-128"/>
              </a:rPr>
              <a:t>年</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年収</a:t>
            </a:r>
            <a:r>
              <a:rPr lang="en-US" altLang="ja-JP" sz="1400" b="1" dirty="0">
                <a:latin typeface="メイリオ" panose="020B0604030504040204" pitchFamily="50" charset="-128"/>
                <a:ea typeface="メイリオ" panose="020B0604030504040204" pitchFamily="50" charset="-128"/>
              </a:rPr>
              <a:t>】450</a:t>
            </a:r>
            <a:r>
              <a:rPr lang="ja-JP" altLang="en-US" sz="1400" b="1" dirty="0">
                <a:latin typeface="メイリオ" panose="020B0604030504040204" pitchFamily="50" charset="-128"/>
                <a:ea typeface="メイリオ" panose="020B0604030504040204" pitchFamily="50" charset="-128"/>
              </a:rPr>
              <a:t>万円</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土地の有無</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無し</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自己資金</a:t>
            </a:r>
            <a:r>
              <a:rPr lang="en-US" altLang="ja-JP" sz="1400" b="1" dirty="0">
                <a:latin typeface="メイリオ" panose="020B0604030504040204" pitchFamily="50" charset="-128"/>
                <a:ea typeface="メイリオ" panose="020B0604030504040204" pitchFamily="50" charset="-128"/>
              </a:rPr>
              <a:t>】0</a:t>
            </a:r>
            <a:r>
              <a:rPr lang="ja-JP" altLang="en-US" sz="1400" b="1" dirty="0">
                <a:latin typeface="メイリオ" panose="020B0604030504040204" pitchFamily="50" charset="-128"/>
                <a:ea typeface="メイリオ" panose="020B0604030504040204" pitchFamily="50" charset="-128"/>
              </a:rPr>
              <a:t>円（借入額）</a:t>
            </a:r>
            <a:r>
              <a:rPr lang="en-US" altLang="ja-JP" sz="1400" b="1" dirty="0">
                <a:latin typeface="メイリオ" panose="020B0604030504040204" pitchFamily="50" charset="-128"/>
                <a:ea typeface="メイリオ" panose="020B0604030504040204" pitchFamily="50" charset="-128"/>
              </a:rPr>
              <a:t>2,600</a:t>
            </a:r>
            <a:r>
              <a:rPr lang="ja-JP" altLang="en-US" sz="1400" b="1" dirty="0">
                <a:latin typeface="メイリオ" panose="020B0604030504040204" pitchFamily="50" charset="-128"/>
                <a:ea typeface="メイリオ" panose="020B0604030504040204" pitchFamily="50" charset="-128"/>
              </a:rPr>
              <a:t>万円</a:t>
            </a:r>
          </a:p>
        </p:txBody>
      </p:sp>
      <p:pic>
        <p:nvPicPr>
          <p:cNvPr id="11" name="図 10">
            <a:extLst>
              <a:ext uri="{FF2B5EF4-FFF2-40B4-BE49-F238E27FC236}">
                <a16:creationId xmlns:a16="http://schemas.microsoft.com/office/drawing/2014/main" id="{6DCEA5F8-B8D5-4BB7-913E-E592AEF81E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322" y="4715872"/>
            <a:ext cx="1766934" cy="1812399"/>
          </a:xfrm>
          <a:prstGeom prst="rect">
            <a:avLst/>
          </a:prstGeom>
        </p:spPr>
      </p:pic>
      <p:sp>
        <p:nvSpPr>
          <p:cNvPr id="12" name="テキスト ボックス 11">
            <a:extLst>
              <a:ext uri="{FF2B5EF4-FFF2-40B4-BE49-F238E27FC236}">
                <a16:creationId xmlns:a16="http://schemas.microsoft.com/office/drawing/2014/main" id="{D6907DC6-94ED-42DA-9345-F97E40B4B37C}"/>
              </a:ext>
            </a:extLst>
          </p:cNvPr>
          <p:cNvSpPr txBox="1"/>
          <p:nvPr/>
        </p:nvSpPr>
        <p:spPr>
          <a:xfrm>
            <a:off x="2797427" y="4715872"/>
            <a:ext cx="3369833" cy="1681229"/>
          </a:xfrm>
          <a:prstGeom prst="rect">
            <a:avLst/>
          </a:prstGeom>
          <a:noFill/>
        </p:spPr>
        <p:txBody>
          <a:bodyPr wrap="none" rtlCol="0">
            <a:spAutoFit/>
          </a:bodyPr>
          <a:lstStyle/>
          <a:p>
            <a:pPr>
              <a:lnSpc>
                <a:spcPct val="150000"/>
              </a:lnSpc>
            </a:pPr>
            <a:r>
              <a:rPr kumimoji="1" lang="en-US" altLang="ja-JP" sz="1400" b="1" dirty="0">
                <a:latin typeface="メイリオ" panose="020B0604030504040204" pitchFamily="50" charset="-128"/>
                <a:ea typeface="メイリオ" panose="020B0604030504040204" pitchFamily="50" charset="-128"/>
              </a:rPr>
              <a:t>C</a:t>
            </a:r>
            <a:r>
              <a:rPr kumimoji="1" lang="ja-JP" altLang="en-US" sz="1400" b="1" dirty="0">
                <a:latin typeface="メイリオ" panose="020B0604030504040204" pitchFamily="50" charset="-128"/>
                <a:ea typeface="メイリオ" panose="020B0604030504040204" pitchFamily="50" charset="-128"/>
              </a:rPr>
              <a:t>さん一家（</a:t>
            </a:r>
            <a:r>
              <a:rPr kumimoji="1" lang="en-US" altLang="ja-JP" sz="1400" b="1" dirty="0">
                <a:latin typeface="メイリオ" panose="020B0604030504040204" pitchFamily="50" charset="-128"/>
                <a:ea typeface="メイリオ" panose="020B0604030504040204" pitchFamily="50" charset="-128"/>
              </a:rPr>
              <a:t>35</a:t>
            </a:r>
            <a:r>
              <a:rPr kumimoji="1" lang="ja-JP" altLang="en-US" sz="1400" b="1" dirty="0">
                <a:latin typeface="メイリオ" panose="020B0604030504040204" pitchFamily="50" charset="-128"/>
                <a:ea typeface="メイリオ" panose="020B0604030504040204" pitchFamily="50" charset="-128"/>
              </a:rPr>
              <a:t>歳</a:t>
            </a:r>
            <a:r>
              <a:rPr lang="ja-JP" altLang="en-US" sz="1400" b="1" dirty="0">
                <a:latin typeface="メイリオ" panose="020B0604030504040204" pitchFamily="50" charset="-128"/>
                <a:ea typeface="メイリオ" panose="020B0604030504040204" pitchFamily="50" charset="-128"/>
              </a:rPr>
              <a:t>）</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職業</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会社員　勤続</a:t>
            </a:r>
            <a:r>
              <a:rPr lang="en-US" altLang="ja-JP" sz="1400" b="1" dirty="0">
                <a:latin typeface="メイリオ" panose="020B0604030504040204" pitchFamily="50" charset="-128"/>
                <a:ea typeface="メイリオ" panose="020B0604030504040204" pitchFamily="50" charset="-128"/>
              </a:rPr>
              <a:t>5</a:t>
            </a:r>
            <a:r>
              <a:rPr lang="ja-JP" altLang="en-US" sz="1400" b="1" dirty="0">
                <a:latin typeface="メイリオ" panose="020B0604030504040204" pitchFamily="50" charset="-128"/>
                <a:ea typeface="メイリオ" panose="020B0604030504040204" pitchFamily="50" charset="-128"/>
              </a:rPr>
              <a:t>年</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年収</a:t>
            </a:r>
            <a:r>
              <a:rPr lang="en-US" altLang="ja-JP" sz="1400" b="1" dirty="0">
                <a:latin typeface="メイリオ" panose="020B0604030504040204" pitchFamily="50" charset="-128"/>
                <a:ea typeface="メイリオ" panose="020B0604030504040204" pitchFamily="50" charset="-128"/>
              </a:rPr>
              <a:t>】400</a:t>
            </a:r>
            <a:r>
              <a:rPr lang="ja-JP" altLang="en-US" sz="1400" b="1" dirty="0">
                <a:latin typeface="メイリオ" panose="020B0604030504040204" pitchFamily="50" charset="-128"/>
                <a:ea typeface="メイリオ" panose="020B0604030504040204" pitchFamily="50" charset="-128"/>
              </a:rPr>
              <a:t>万円</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土地の有無</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無し</a:t>
            </a:r>
          </a:p>
          <a:p>
            <a:pPr>
              <a:lnSpc>
                <a:spcPct val="150000"/>
              </a:lnSpc>
            </a:pP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自己資金</a:t>
            </a:r>
            <a:r>
              <a:rPr lang="en-US" altLang="ja-JP" sz="1400" b="1" dirty="0">
                <a:latin typeface="メイリオ" panose="020B0604030504040204" pitchFamily="50" charset="-128"/>
                <a:ea typeface="メイリオ" panose="020B0604030504040204" pitchFamily="50" charset="-128"/>
              </a:rPr>
              <a:t>】0</a:t>
            </a:r>
            <a:r>
              <a:rPr lang="ja-JP" altLang="en-US" sz="1400" b="1" dirty="0">
                <a:latin typeface="メイリオ" panose="020B0604030504040204" pitchFamily="50" charset="-128"/>
                <a:ea typeface="メイリオ" panose="020B0604030504040204" pitchFamily="50" charset="-128"/>
              </a:rPr>
              <a:t>円（借入額）</a:t>
            </a:r>
            <a:r>
              <a:rPr lang="en-US" altLang="ja-JP" sz="1400" b="1" dirty="0">
                <a:latin typeface="メイリオ" panose="020B0604030504040204" pitchFamily="50" charset="-128"/>
                <a:ea typeface="メイリオ" panose="020B0604030504040204" pitchFamily="50" charset="-128"/>
              </a:rPr>
              <a:t>2,900</a:t>
            </a:r>
            <a:r>
              <a:rPr lang="ja-JP" altLang="en-US" sz="1400" b="1" dirty="0">
                <a:latin typeface="メイリオ" panose="020B0604030504040204" pitchFamily="50" charset="-128"/>
                <a:ea typeface="メイリオ" panose="020B0604030504040204" pitchFamily="50" charset="-128"/>
              </a:rPr>
              <a:t>万円</a:t>
            </a:r>
          </a:p>
        </p:txBody>
      </p:sp>
      <p:pic>
        <p:nvPicPr>
          <p:cNvPr id="13" name="図 12">
            <a:extLst>
              <a:ext uri="{FF2B5EF4-FFF2-40B4-BE49-F238E27FC236}">
                <a16:creationId xmlns:a16="http://schemas.microsoft.com/office/drawing/2014/main" id="{09F0FE5A-3BF8-49DA-A193-63221776C74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4950" t="4376" r="23752" b="51455"/>
          <a:stretch/>
        </p:blipFill>
        <p:spPr>
          <a:xfrm>
            <a:off x="7620000" y="4519280"/>
            <a:ext cx="1272663" cy="2096997"/>
          </a:xfrm>
          <a:prstGeom prst="rect">
            <a:avLst/>
          </a:prstGeom>
        </p:spPr>
      </p:pic>
      <p:sp>
        <p:nvSpPr>
          <p:cNvPr id="15" name="思考の吹き出し: 雲形 14">
            <a:extLst>
              <a:ext uri="{FF2B5EF4-FFF2-40B4-BE49-F238E27FC236}">
                <a16:creationId xmlns:a16="http://schemas.microsoft.com/office/drawing/2014/main" id="{188C8C71-DB76-4609-A410-2034FCED43A5}"/>
              </a:ext>
            </a:extLst>
          </p:cNvPr>
          <p:cNvSpPr/>
          <p:nvPr/>
        </p:nvSpPr>
        <p:spPr>
          <a:xfrm>
            <a:off x="5796136" y="2467850"/>
            <a:ext cx="3240360" cy="1681229"/>
          </a:xfrm>
          <a:prstGeom prst="cloudCallout">
            <a:avLst>
              <a:gd name="adj1" fmla="val 13560"/>
              <a:gd name="adj2" fmla="val 62548"/>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ADC76917-EE00-4591-8354-4BCD4DF99AB0}"/>
              </a:ext>
            </a:extLst>
          </p:cNvPr>
          <p:cNvSpPr txBox="1"/>
          <p:nvPr/>
        </p:nvSpPr>
        <p:spPr>
          <a:xfrm>
            <a:off x="6228184" y="2733821"/>
            <a:ext cx="2339102" cy="1034899"/>
          </a:xfrm>
          <a:prstGeom prst="rect">
            <a:avLst/>
          </a:prstGeom>
          <a:noFill/>
        </p:spPr>
        <p:txBody>
          <a:bodyPr wrap="none" rtlCol="0">
            <a:spAutoFit/>
          </a:bodyPr>
          <a:lstStyle/>
          <a:p>
            <a:pPr>
              <a:lnSpc>
                <a:spcPct val="150000"/>
              </a:lnSpc>
            </a:pPr>
            <a:r>
              <a:rPr kumimoji="1" lang="ja-JP" altLang="en-US" sz="1400" b="1" dirty="0">
                <a:latin typeface="メイリオ" panose="020B0604030504040204" pitchFamily="50" charset="-128"/>
                <a:ea typeface="メイリオ" panose="020B0604030504040204" pitchFamily="50" charset="-128"/>
              </a:rPr>
              <a:t>借りられる金額は、</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kumimoji="1" lang="ja-JP" altLang="en-US" sz="1400" b="1" dirty="0">
                <a:latin typeface="メイリオ" panose="020B0604030504040204" pitchFamily="50" charset="-128"/>
                <a:ea typeface="メイリオ" panose="020B0604030504040204" pitchFamily="50" charset="-128"/>
              </a:rPr>
              <a:t>人によってバラバラ</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a:t>
            </a:r>
            <a:endParaRPr kumimoji="1" lang="en-US" altLang="ja-JP" sz="1400" b="1" dirty="0">
              <a:latin typeface="メイリオ" panose="020B0604030504040204" pitchFamily="50" charset="-128"/>
              <a:ea typeface="メイリオ" panose="020B0604030504040204" pitchFamily="50" charset="-128"/>
            </a:endParaRPr>
          </a:p>
          <a:p>
            <a:pPr>
              <a:lnSpc>
                <a:spcPct val="150000"/>
              </a:lnSpc>
            </a:pPr>
            <a:r>
              <a:rPr lang="ja-JP" altLang="en-US" sz="1400" b="1" dirty="0">
                <a:latin typeface="メイリオ" panose="020B0604030504040204" pitchFamily="50" charset="-128"/>
                <a:ea typeface="メイリオ" panose="020B0604030504040204" pitchFamily="50" charset="-128"/>
              </a:rPr>
              <a:t>私はいくら借りられるの？</a:t>
            </a:r>
          </a:p>
        </p:txBody>
      </p:sp>
    </p:spTree>
    <p:extLst>
      <p:ext uri="{BB962C8B-B14F-4D97-AF65-F5344CB8AC3E}">
        <p14:creationId xmlns:p14="http://schemas.microsoft.com/office/powerpoint/2010/main" val="192940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2" grpId="0"/>
      <p:bldP spid="15"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26</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493538"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ローン事前審査（仮審査）</a:t>
            </a:r>
            <a:endParaRPr lang="en-US" altLang="ja-JP" sz="2400"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2F584518-8B6D-4AE4-8BE5-E1271257BAE7}"/>
              </a:ext>
            </a:extLst>
          </p:cNvPr>
          <p:cNvSpPr txBox="1"/>
          <p:nvPr/>
        </p:nvSpPr>
        <p:spPr>
          <a:xfrm>
            <a:off x="395536" y="2060848"/>
            <a:ext cx="8496944" cy="3747180"/>
          </a:xfrm>
          <a:prstGeom prst="rect">
            <a:avLst/>
          </a:prstGeom>
          <a:noFill/>
        </p:spPr>
        <p:txBody>
          <a:bodyPr wrap="square" rtlCol="0">
            <a:spAutoFit/>
          </a:bodyPr>
          <a:lstStyle/>
          <a:p>
            <a:pPr>
              <a:lnSpc>
                <a:spcPct val="150000"/>
              </a:lnSpc>
            </a:pPr>
            <a:r>
              <a:rPr lang="ja-JP" altLang="en-US" sz="2000" b="1" dirty="0">
                <a:latin typeface="メイリオ" panose="020B0604030504040204" pitchFamily="50" charset="-128"/>
                <a:ea typeface="メイリオ" panose="020B0604030504040204" pitchFamily="50" charset="-128"/>
              </a:rPr>
              <a:t>住宅ローンは、その物件が本人の所有物になったときに申し込むことができます。ただ、建物・土地の契約が完了したはいいものの、いざ住宅ローンを借りようとしたときに利用できないと困りますし、建築会社や土地の売主、不動産会社も困ってしまいます。</a:t>
            </a:r>
          </a:p>
          <a:p>
            <a:pPr>
              <a:lnSpc>
                <a:spcPct val="150000"/>
              </a:lnSpc>
            </a:pPr>
            <a:endParaRPr lang="ja-JP" altLang="en-US" sz="2000" b="1" dirty="0">
              <a:latin typeface="メイリオ" panose="020B0604030504040204" pitchFamily="50" charset="-128"/>
              <a:ea typeface="メイリオ" panose="020B0604030504040204" pitchFamily="50" charset="-128"/>
            </a:endParaRPr>
          </a:p>
          <a:p>
            <a:pPr>
              <a:lnSpc>
                <a:spcPct val="150000"/>
              </a:lnSpc>
            </a:pPr>
            <a:r>
              <a:rPr lang="ja-JP" altLang="en-US" sz="2000" b="1" dirty="0">
                <a:latin typeface="メイリオ" panose="020B0604030504040204" pitchFamily="50" charset="-128"/>
                <a:ea typeface="メイリオ" panose="020B0604030504040204" pitchFamily="50" charset="-128"/>
              </a:rPr>
              <a:t>そのような事態を避けるために、事前審査・仮審査を行い、この事前審査・仮審査を通過することで、</a:t>
            </a:r>
            <a:r>
              <a:rPr lang="ja-JP" altLang="en-US" sz="2000" b="1" dirty="0">
                <a:solidFill>
                  <a:srgbClr val="FF0000"/>
                </a:solidFill>
                <a:latin typeface="メイリオ" panose="020B0604030504040204" pitchFamily="50" charset="-128"/>
                <a:ea typeface="メイリオ" panose="020B0604030504040204" pitchFamily="50" charset="-128"/>
              </a:rPr>
              <a:t>ある程度住宅ローンを借りるための基準を満たしているのかどうか確認することができます。</a:t>
            </a:r>
            <a:endParaRPr lang="en-US" altLang="ja-JP" sz="2000" b="1"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97618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27</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6548588"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ローン事前審査（仮審査）を行う</a:t>
            </a:r>
            <a:r>
              <a:rPr lang="en-US" altLang="ja-JP" sz="2400" b="1" dirty="0">
                <a:latin typeface="メイリオ" panose="020B0604030504040204" pitchFamily="50" charset="-128"/>
                <a:ea typeface="メイリオ" panose="020B0604030504040204" pitchFamily="50" charset="-128"/>
              </a:rPr>
              <a:t>2</a:t>
            </a:r>
            <a:r>
              <a:rPr lang="ja-JP" altLang="en-US" sz="2400" b="1" dirty="0">
                <a:latin typeface="メイリオ" panose="020B0604030504040204" pitchFamily="50" charset="-128"/>
                <a:ea typeface="メイリオ" panose="020B0604030504040204" pitchFamily="50" charset="-128"/>
              </a:rPr>
              <a:t>大理由</a:t>
            </a:r>
            <a:endParaRPr lang="en-US" altLang="ja-JP" sz="2400" b="1" dirty="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CAACB59-DC13-4B49-8D63-62EE646AD5FF}"/>
              </a:ext>
            </a:extLst>
          </p:cNvPr>
          <p:cNvSpPr/>
          <p:nvPr/>
        </p:nvSpPr>
        <p:spPr>
          <a:xfrm>
            <a:off x="595174" y="2457283"/>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a:t>
            </a:r>
          </a:p>
        </p:txBody>
      </p:sp>
      <p:sp>
        <p:nvSpPr>
          <p:cNvPr id="9" name="正方形/長方形 8">
            <a:extLst>
              <a:ext uri="{FF2B5EF4-FFF2-40B4-BE49-F238E27FC236}">
                <a16:creationId xmlns:a16="http://schemas.microsoft.com/office/drawing/2014/main" id="{CFA81936-9A41-4D78-A426-27048735418C}"/>
              </a:ext>
            </a:extLst>
          </p:cNvPr>
          <p:cNvSpPr/>
          <p:nvPr/>
        </p:nvSpPr>
        <p:spPr>
          <a:xfrm>
            <a:off x="595174" y="3744937"/>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a:t>
            </a:r>
          </a:p>
        </p:txBody>
      </p:sp>
      <p:sp>
        <p:nvSpPr>
          <p:cNvPr id="11" name="正方形/長方形 10">
            <a:extLst>
              <a:ext uri="{FF2B5EF4-FFF2-40B4-BE49-F238E27FC236}">
                <a16:creationId xmlns:a16="http://schemas.microsoft.com/office/drawing/2014/main" id="{0CF97DFA-464C-4EEF-84E9-E8547FF61D60}"/>
              </a:ext>
            </a:extLst>
          </p:cNvPr>
          <p:cNvSpPr/>
          <p:nvPr/>
        </p:nvSpPr>
        <p:spPr>
          <a:xfrm>
            <a:off x="1630720" y="2457283"/>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希望金額で住宅ローンが組めるかどうかをチェックする</a:t>
            </a:r>
          </a:p>
        </p:txBody>
      </p:sp>
      <p:sp>
        <p:nvSpPr>
          <p:cNvPr id="12" name="正方形/長方形 11">
            <a:extLst>
              <a:ext uri="{FF2B5EF4-FFF2-40B4-BE49-F238E27FC236}">
                <a16:creationId xmlns:a16="http://schemas.microsoft.com/office/drawing/2014/main" id="{68E67CCD-FE1B-4454-81B3-516712CCC1B6}"/>
              </a:ext>
            </a:extLst>
          </p:cNvPr>
          <p:cNvSpPr/>
          <p:nvPr/>
        </p:nvSpPr>
        <p:spPr>
          <a:xfrm>
            <a:off x="1630720" y="3744937"/>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気に入った土地の申し込み（予約）をするための権利を獲得する</a:t>
            </a:r>
          </a:p>
        </p:txBody>
      </p:sp>
    </p:spTree>
    <p:extLst>
      <p:ext uri="{BB962C8B-B14F-4D97-AF65-F5344CB8AC3E}">
        <p14:creationId xmlns:p14="http://schemas.microsoft.com/office/powerpoint/2010/main" val="390862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28</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6548588"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ローン事前審査（仮審査）を行う</a:t>
            </a:r>
            <a:r>
              <a:rPr lang="en-US" altLang="ja-JP" sz="2400" b="1" dirty="0">
                <a:latin typeface="メイリオ" panose="020B0604030504040204" pitchFamily="50" charset="-128"/>
                <a:ea typeface="メイリオ" panose="020B0604030504040204" pitchFamily="50" charset="-128"/>
              </a:rPr>
              <a:t>2</a:t>
            </a:r>
            <a:r>
              <a:rPr lang="ja-JP" altLang="en-US" sz="2400" b="1" dirty="0">
                <a:latin typeface="メイリオ" panose="020B0604030504040204" pitchFamily="50" charset="-128"/>
                <a:ea typeface="メイリオ" panose="020B0604030504040204" pitchFamily="50" charset="-128"/>
              </a:rPr>
              <a:t>大理由</a:t>
            </a:r>
            <a:endParaRPr lang="en-US" altLang="ja-JP" sz="2400" b="1" dirty="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CAACB59-DC13-4B49-8D63-62EE646AD5FF}"/>
              </a:ext>
            </a:extLst>
          </p:cNvPr>
          <p:cNvSpPr/>
          <p:nvPr/>
        </p:nvSpPr>
        <p:spPr>
          <a:xfrm>
            <a:off x="595174" y="2457283"/>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a:t>
            </a:r>
          </a:p>
        </p:txBody>
      </p:sp>
      <p:sp>
        <p:nvSpPr>
          <p:cNvPr id="9" name="正方形/長方形 8">
            <a:extLst>
              <a:ext uri="{FF2B5EF4-FFF2-40B4-BE49-F238E27FC236}">
                <a16:creationId xmlns:a16="http://schemas.microsoft.com/office/drawing/2014/main" id="{CFA81936-9A41-4D78-A426-27048735418C}"/>
              </a:ext>
            </a:extLst>
          </p:cNvPr>
          <p:cNvSpPr/>
          <p:nvPr/>
        </p:nvSpPr>
        <p:spPr>
          <a:xfrm>
            <a:off x="595174" y="3744937"/>
            <a:ext cx="864096"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a:t>
            </a:r>
          </a:p>
        </p:txBody>
      </p:sp>
      <p:sp>
        <p:nvSpPr>
          <p:cNvPr id="11" name="正方形/長方形 10">
            <a:extLst>
              <a:ext uri="{FF2B5EF4-FFF2-40B4-BE49-F238E27FC236}">
                <a16:creationId xmlns:a16="http://schemas.microsoft.com/office/drawing/2014/main" id="{0CF97DFA-464C-4EEF-84E9-E8547FF61D60}"/>
              </a:ext>
            </a:extLst>
          </p:cNvPr>
          <p:cNvSpPr/>
          <p:nvPr/>
        </p:nvSpPr>
        <p:spPr>
          <a:xfrm>
            <a:off x="1630720" y="2457283"/>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希望金額で住宅ローンが組めるかどうかをチェックする</a:t>
            </a:r>
          </a:p>
        </p:txBody>
      </p:sp>
      <p:sp>
        <p:nvSpPr>
          <p:cNvPr id="12" name="正方形/長方形 11">
            <a:extLst>
              <a:ext uri="{FF2B5EF4-FFF2-40B4-BE49-F238E27FC236}">
                <a16:creationId xmlns:a16="http://schemas.microsoft.com/office/drawing/2014/main" id="{68E67CCD-FE1B-4454-81B3-516712CCC1B6}"/>
              </a:ext>
            </a:extLst>
          </p:cNvPr>
          <p:cNvSpPr/>
          <p:nvPr/>
        </p:nvSpPr>
        <p:spPr>
          <a:xfrm>
            <a:off x="1630720" y="3744937"/>
            <a:ext cx="6872299"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気に入った土地の申し込み（予約）をするための権利を獲得する</a:t>
            </a:r>
          </a:p>
        </p:txBody>
      </p:sp>
      <p:pic>
        <p:nvPicPr>
          <p:cNvPr id="10" name="図 9">
            <a:extLst>
              <a:ext uri="{FF2B5EF4-FFF2-40B4-BE49-F238E27FC236}">
                <a16:creationId xmlns:a16="http://schemas.microsoft.com/office/drawing/2014/main" id="{2FBD41C4-3CD8-40E3-8FA1-C0D1A43642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995" t="50386" r="23752" b="5445"/>
          <a:stretch/>
        </p:blipFill>
        <p:spPr>
          <a:xfrm>
            <a:off x="7452320" y="4725144"/>
            <a:ext cx="1192728" cy="1880973"/>
          </a:xfrm>
          <a:prstGeom prst="rect">
            <a:avLst/>
          </a:prstGeom>
        </p:spPr>
      </p:pic>
    </p:spTree>
    <p:extLst>
      <p:ext uri="{BB962C8B-B14F-4D97-AF65-F5344CB8AC3E}">
        <p14:creationId xmlns:p14="http://schemas.microsoft.com/office/powerpoint/2010/main" val="2811692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29</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8186857"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良い土地はみんなが探しており早い者勝ち、選ぶのは売主</a:t>
            </a:r>
            <a:endParaRPr lang="en-US" altLang="ja-JP" sz="2400" b="1" dirty="0">
              <a:latin typeface="メイリオ" panose="020B0604030504040204" pitchFamily="50" charset="-128"/>
              <a:ea typeface="メイリオ" panose="020B0604030504040204" pitchFamily="50" charset="-128"/>
            </a:endParaRPr>
          </a:p>
        </p:txBody>
      </p:sp>
      <p:pic>
        <p:nvPicPr>
          <p:cNvPr id="13" name="図 12" descr="テキスト, 標識 が含まれている画像&#10;&#10;自動的に生成された説明">
            <a:extLst>
              <a:ext uri="{FF2B5EF4-FFF2-40B4-BE49-F238E27FC236}">
                <a16:creationId xmlns:a16="http://schemas.microsoft.com/office/drawing/2014/main" id="{4DB647F3-05DA-41FA-BF92-F4F671DB5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3" y="1661313"/>
            <a:ext cx="3024336" cy="2443336"/>
          </a:xfrm>
          <a:prstGeom prst="rect">
            <a:avLst/>
          </a:prstGeom>
        </p:spPr>
      </p:pic>
      <p:pic>
        <p:nvPicPr>
          <p:cNvPr id="15" name="図 14">
            <a:extLst>
              <a:ext uri="{FF2B5EF4-FFF2-40B4-BE49-F238E27FC236}">
                <a16:creationId xmlns:a16="http://schemas.microsoft.com/office/drawing/2014/main" id="{C289C48B-6C12-4A17-9680-D8700E35BA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742" y="4459150"/>
            <a:ext cx="1803064" cy="1849459"/>
          </a:xfrm>
          <a:prstGeom prst="rect">
            <a:avLst/>
          </a:prstGeom>
        </p:spPr>
      </p:pic>
      <p:pic>
        <p:nvPicPr>
          <p:cNvPr id="16" name="図 15" descr="クリップアート が含まれている画像&#10;&#10;自動的に生成された説明">
            <a:extLst>
              <a:ext uri="{FF2B5EF4-FFF2-40B4-BE49-F238E27FC236}">
                <a16:creationId xmlns:a16="http://schemas.microsoft.com/office/drawing/2014/main" id="{A1036ADC-0B07-4D5A-94CF-5247DF2BF9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5779" y="4459151"/>
            <a:ext cx="1832442" cy="1849458"/>
          </a:xfrm>
          <a:prstGeom prst="rect">
            <a:avLst/>
          </a:prstGeom>
        </p:spPr>
      </p:pic>
      <p:pic>
        <p:nvPicPr>
          <p:cNvPr id="17" name="図 16">
            <a:extLst>
              <a:ext uri="{FF2B5EF4-FFF2-40B4-BE49-F238E27FC236}">
                <a16:creationId xmlns:a16="http://schemas.microsoft.com/office/drawing/2014/main" id="{33020490-459C-4593-961A-8BA8FB86FB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4496210"/>
            <a:ext cx="1766934" cy="1812399"/>
          </a:xfrm>
          <a:prstGeom prst="rect">
            <a:avLst/>
          </a:prstGeom>
        </p:spPr>
      </p:pic>
      <p:sp>
        <p:nvSpPr>
          <p:cNvPr id="4" name="吹き出し: 円形 3">
            <a:extLst>
              <a:ext uri="{FF2B5EF4-FFF2-40B4-BE49-F238E27FC236}">
                <a16:creationId xmlns:a16="http://schemas.microsoft.com/office/drawing/2014/main" id="{9306DBE3-B55F-43F6-BCB9-7401F8164F7F}"/>
              </a:ext>
            </a:extLst>
          </p:cNvPr>
          <p:cNvSpPr/>
          <p:nvPr/>
        </p:nvSpPr>
        <p:spPr>
          <a:xfrm>
            <a:off x="7668346" y="3789040"/>
            <a:ext cx="1080120" cy="576064"/>
          </a:xfrm>
          <a:prstGeom prst="wedgeEllipseCallout">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8" name="吹き出し: 円形 17">
            <a:extLst>
              <a:ext uri="{FF2B5EF4-FFF2-40B4-BE49-F238E27FC236}">
                <a16:creationId xmlns:a16="http://schemas.microsoft.com/office/drawing/2014/main" id="{E626AA35-175B-4897-9804-AC8099F288CE}"/>
              </a:ext>
            </a:extLst>
          </p:cNvPr>
          <p:cNvSpPr/>
          <p:nvPr/>
        </p:nvSpPr>
        <p:spPr>
          <a:xfrm>
            <a:off x="737037" y="3789040"/>
            <a:ext cx="1080120" cy="576064"/>
          </a:xfrm>
          <a:prstGeom prst="wedgeEllipseCallout">
            <a:avLst>
              <a:gd name="adj1" fmla="val 17745"/>
              <a:gd name="adj2" fmla="val 66519"/>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吹き出し: 円形 18">
            <a:extLst>
              <a:ext uri="{FF2B5EF4-FFF2-40B4-BE49-F238E27FC236}">
                <a16:creationId xmlns:a16="http://schemas.microsoft.com/office/drawing/2014/main" id="{5B15FA10-E06C-4D26-9F3A-9099E7ABA821}"/>
              </a:ext>
            </a:extLst>
          </p:cNvPr>
          <p:cNvSpPr/>
          <p:nvPr/>
        </p:nvSpPr>
        <p:spPr>
          <a:xfrm>
            <a:off x="5338074" y="5228690"/>
            <a:ext cx="1080120" cy="576064"/>
          </a:xfrm>
          <a:prstGeom prst="wedgeEllipseCallout">
            <a:avLst>
              <a:gd name="adj1" fmla="val -49767"/>
              <a:gd name="adj2" fmla="val -43991"/>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E7CA0154-CB09-4074-9797-3568CAD88955}"/>
              </a:ext>
            </a:extLst>
          </p:cNvPr>
          <p:cNvPicPr>
            <a:picLocks noChangeAspect="1"/>
          </p:cNvPicPr>
          <p:nvPr/>
        </p:nvPicPr>
        <p:blipFill>
          <a:blip r:embed="rId7"/>
          <a:stretch>
            <a:fillRect/>
          </a:stretch>
        </p:blipFill>
        <p:spPr>
          <a:xfrm>
            <a:off x="2483768" y="2200610"/>
            <a:ext cx="798831" cy="1484784"/>
          </a:xfrm>
          <a:prstGeom prst="rect">
            <a:avLst/>
          </a:prstGeom>
        </p:spPr>
      </p:pic>
      <p:sp>
        <p:nvSpPr>
          <p:cNvPr id="20" name="テキスト ボックス 19">
            <a:extLst>
              <a:ext uri="{FF2B5EF4-FFF2-40B4-BE49-F238E27FC236}">
                <a16:creationId xmlns:a16="http://schemas.microsoft.com/office/drawing/2014/main" id="{ED8C9301-AA49-4782-98C2-CC4990D17DB3}"/>
              </a:ext>
            </a:extLst>
          </p:cNvPr>
          <p:cNvSpPr txBox="1"/>
          <p:nvPr/>
        </p:nvSpPr>
        <p:spPr>
          <a:xfrm>
            <a:off x="547936" y="5965820"/>
            <a:ext cx="676788"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A</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3E2809F5-426D-49A6-9CDD-29E5427139C8}"/>
              </a:ext>
            </a:extLst>
          </p:cNvPr>
          <p:cNvSpPr txBox="1"/>
          <p:nvPr/>
        </p:nvSpPr>
        <p:spPr>
          <a:xfrm>
            <a:off x="3270816" y="5965820"/>
            <a:ext cx="675185"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B</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8E423A54-9FDC-4F53-B6D9-7C9F1EC8C51E}"/>
              </a:ext>
            </a:extLst>
          </p:cNvPr>
          <p:cNvSpPr txBox="1"/>
          <p:nvPr/>
        </p:nvSpPr>
        <p:spPr>
          <a:xfrm>
            <a:off x="6250631" y="5965820"/>
            <a:ext cx="675185"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C</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D106B6CA-6974-43C9-B02C-DC5C53F7A901}"/>
              </a:ext>
            </a:extLst>
          </p:cNvPr>
          <p:cNvSpPr txBox="1"/>
          <p:nvPr/>
        </p:nvSpPr>
        <p:spPr>
          <a:xfrm>
            <a:off x="2411760" y="1766263"/>
            <a:ext cx="902811" cy="388568"/>
          </a:xfrm>
          <a:prstGeom prst="rect">
            <a:avLst/>
          </a:prstGeom>
          <a:noFill/>
        </p:spPr>
        <p:txBody>
          <a:bodyPr wrap="none" rtlCol="0">
            <a:spAutoFit/>
          </a:bodyPr>
          <a:lstStyle/>
          <a:p>
            <a:pPr>
              <a:lnSpc>
                <a:spcPct val="150000"/>
              </a:lnSpc>
            </a:pPr>
            <a:r>
              <a:rPr lang="ja-JP" altLang="en-US" sz="1400" b="1" dirty="0">
                <a:latin typeface="メイリオ" panose="020B0604030504040204" pitchFamily="50" charset="-128"/>
                <a:ea typeface="メイリオ" panose="020B0604030504040204" pitchFamily="50" charset="-128"/>
              </a:rPr>
              <a:t>売主さん</a:t>
            </a:r>
            <a:endParaRPr lang="en-US" altLang="ja-JP" sz="1400" b="1"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144970CF-99F9-408D-AACA-F1597CB3AF7F}"/>
              </a:ext>
            </a:extLst>
          </p:cNvPr>
          <p:cNvSpPr txBox="1"/>
          <p:nvPr/>
        </p:nvSpPr>
        <p:spPr>
          <a:xfrm>
            <a:off x="-10760" y="2709846"/>
            <a:ext cx="9154760" cy="1943290"/>
          </a:xfrm>
          <a:prstGeom prst="rect">
            <a:avLst/>
          </a:prstGeom>
          <a:solidFill>
            <a:schemeClr val="tx1">
              <a:alpha val="70000"/>
            </a:schemeClr>
          </a:solidFill>
          <a:ln>
            <a:noFill/>
          </a:ln>
        </p:spPr>
        <p:txBody>
          <a:bodyPr wrap="none" rtlCol="0" anchor="ctr">
            <a:noAutofit/>
          </a:bodyPr>
          <a:lstStyle/>
          <a:p>
            <a:pPr algn="ctr">
              <a:lnSpc>
                <a:spcPct val="150000"/>
              </a:lnSpc>
            </a:pPr>
            <a:r>
              <a:rPr lang="ja-JP" altLang="en-US" sz="2800" b="1" dirty="0">
                <a:solidFill>
                  <a:schemeClr val="bg1"/>
                </a:solidFill>
                <a:latin typeface="メイリオ" panose="020B0604030504040204" pitchFamily="50" charset="-128"/>
                <a:ea typeface="メイリオ" panose="020B0604030504040204" pitchFamily="50" charset="-128"/>
              </a:rPr>
              <a:t>売主さんが選ぶのは誰？？</a:t>
            </a:r>
            <a:endParaRPr kumimoji="1" lang="ja-JP" altLang="en-US" sz="2800" b="1"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37239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1000"/>
                            </p:stCondLst>
                            <p:childTnLst>
                              <p:par>
                                <p:cTn id="65" presetID="22" presetClass="entr" presetSubtype="4"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19" grpId="0" animBg="1"/>
      <p:bldP spid="20" grpId="0"/>
      <p:bldP spid="21" grpId="0"/>
      <p:bldP spid="22" grpId="0"/>
      <p:bldP spid="23"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室内, 座っている が含まれている画像&#10;&#10;自動的に生成された説明">
            <a:extLst>
              <a:ext uri="{FF2B5EF4-FFF2-40B4-BE49-F238E27FC236}">
                <a16:creationId xmlns:a16="http://schemas.microsoft.com/office/drawing/2014/main" id="{05BBAAFF-7D53-47E4-9A19-BB9270CC13BD}"/>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1417"/>
          <a:stretch/>
        </p:blipFill>
        <p:spPr>
          <a:xfrm>
            <a:off x="0" y="584200"/>
            <a:ext cx="9144000" cy="6009640"/>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3864114" y="2967335"/>
            <a:ext cx="1415772" cy="461665"/>
          </a:xfrm>
          <a:prstGeom prst="rect">
            <a:avLst/>
          </a:prstGeom>
        </p:spPr>
        <p:txBody>
          <a:bodyPr wrap="none">
            <a:spAutoFit/>
          </a:bodyPr>
          <a:lstStyle/>
          <a:p>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はじめに</a:t>
            </a:r>
          </a:p>
        </p:txBody>
      </p:sp>
      <p:cxnSp>
        <p:nvCxnSpPr>
          <p:cNvPr id="5" name="直線コネクタ 4">
            <a:extLst>
              <a:ext uri="{FF2B5EF4-FFF2-40B4-BE49-F238E27FC236}">
                <a16:creationId xmlns:a16="http://schemas.microsoft.com/office/drawing/2014/main" id="{70EF62BD-F7FB-4E32-8469-1F9D8D548369}"/>
              </a:ext>
            </a:extLst>
          </p:cNvPr>
          <p:cNvCxnSpPr>
            <a:cxnSpLocks/>
          </p:cNvCxnSpPr>
          <p:nvPr/>
        </p:nvCxnSpPr>
        <p:spPr>
          <a:xfrm>
            <a:off x="0" y="3429000"/>
            <a:ext cx="9144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43FFF8CA-4661-4D7C-9E0C-6068F9FF319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07903" y="4309930"/>
            <a:ext cx="1728194" cy="978098"/>
          </a:xfrm>
          <a:prstGeom prst="rect">
            <a:avLst/>
          </a:prstGeom>
        </p:spPr>
      </p:pic>
    </p:spTree>
    <p:extLst>
      <p:ext uri="{BB962C8B-B14F-4D97-AF65-F5344CB8AC3E}">
        <p14:creationId xmlns:p14="http://schemas.microsoft.com/office/powerpoint/2010/main" val="1929357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30</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8186857"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良い土地はみんなが探しており早い者勝ち、選ぶのは売主</a:t>
            </a:r>
            <a:endParaRPr lang="en-US" altLang="ja-JP" sz="2400" b="1" dirty="0">
              <a:latin typeface="メイリオ" panose="020B0604030504040204" pitchFamily="50" charset="-128"/>
              <a:ea typeface="メイリオ" panose="020B0604030504040204" pitchFamily="50" charset="-128"/>
            </a:endParaRPr>
          </a:p>
        </p:txBody>
      </p:sp>
      <p:pic>
        <p:nvPicPr>
          <p:cNvPr id="13" name="図 12" descr="テキスト, 標識 が含まれている画像&#10;&#10;自動的に生成された説明">
            <a:extLst>
              <a:ext uri="{FF2B5EF4-FFF2-40B4-BE49-F238E27FC236}">
                <a16:creationId xmlns:a16="http://schemas.microsoft.com/office/drawing/2014/main" id="{4DB647F3-05DA-41FA-BF92-F4F671DB5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3" y="1661313"/>
            <a:ext cx="3024336" cy="2443336"/>
          </a:xfrm>
          <a:prstGeom prst="rect">
            <a:avLst/>
          </a:prstGeom>
        </p:spPr>
      </p:pic>
      <p:pic>
        <p:nvPicPr>
          <p:cNvPr id="15" name="図 14">
            <a:extLst>
              <a:ext uri="{FF2B5EF4-FFF2-40B4-BE49-F238E27FC236}">
                <a16:creationId xmlns:a16="http://schemas.microsoft.com/office/drawing/2014/main" id="{C289C48B-6C12-4A17-9680-D8700E35BA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742" y="4459150"/>
            <a:ext cx="1803064" cy="1849459"/>
          </a:xfrm>
          <a:prstGeom prst="rect">
            <a:avLst/>
          </a:prstGeom>
        </p:spPr>
      </p:pic>
      <p:pic>
        <p:nvPicPr>
          <p:cNvPr id="16" name="図 15" descr="クリップアート が含まれている画像&#10;&#10;自動的に生成された説明">
            <a:extLst>
              <a:ext uri="{FF2B5EF4-FFF2-40B4-BE49-F238E27FC236}">
                <a16:creationId xmlns:a16="http://schemas.microsoft.com/office/drawing/2014/main" id="{A1036ADC-0B07-4D5A-94CF-5247DF2BF9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5779" y="4459151"/>
            <a:ext cx="1832442" cy="1849458"/>
          </a:xfrm>
          <a:prstGeom prst="rect">
            <a:avLst/>
          </a:prstGeom>
        </p:spPr>
      </p:pic>
      <p:pic>
        <p:nvPicPr>
          <p:cNvPr id="17" name="図 16">
            <a:extLst>
              <a:ext uri="{FF2B5EF4-FFF2-40B4-BE49-F238E27FC236}">
                <a16:creationId xmlns:a16="http://schemas.microsoft.com/office/drawing/2014/main" id="{33020490-459C-4593-961A-8BA8FB86FB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4" y="4496210"/>
            <a:ext cx="1766934" cy="1812399"/>
          </a:xfrm>
          <a:prstGeom prst="rect">
            <a:avLst/>
          </a:prstGeom>
        </p:spPr>
      </p:pic>
      <p:sp>
        <p:nvSpPr>
          <p:cNvPr id="4" name="吹き出し: 円形 3">
            <a:extLst>
              <a:ext uri="{FF2B5EF4-FFF2-40B4-BE49-F238E27FC236}">
                <a16:creationId xmlns:a16="http://schemas.microsoft.com/office/drawing/2014/main" id="{9306DBE3-B55F-43F6-BCB9-7401F8164F7F}"/>
              </a:ext>
            </a:extLst>
          </p:cNvPr>
          <p:cNvSpPr/>
          <p:nvPr/>
        </p:nvSpPr>
        <p:spPr>
          <a:xfrm>
            <a:off x="7668346" y="3789040"/>
            <a:ext cx="1080120" cy="576064"/>
          </a:xfrm>
          <a:prstGeom prst="wedgeEllipseCallout">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8" name="吹き出し: 円形 17">
            <a:extLst>
              <a:ext uri="{FF2B5EF4-FFF2-40B4-BE49-F238E27FC236}">
                <a16:creationId xmlns:a16="http://schemas.microsoft.com/office/drawing/2014/main" id="{E626AA35-175B-4897-9804-AC8099F288CE}"/>
              </a:ext>
            </a:extLst>
          </p:cNvPr>
          <p:cNvSpPr/>
          <p:nvPr/>
        </p:nvSpPr>
        <p:spPr>
          <a:xfrm>
            <a:off x="737037" y="3789040"/>
            <a:ext cx="1080120" cy="576064"/>
          </a:xfrm>
          <a:prstGeom prst="wedgeEllipseCallout">
            <a:avLst>
              <a:gd name="adj1" fmla="val 17745"/>
              <a:gd name="adj2" fmla="val 66519"/>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吹き出し: 円形 18">
            <a:extLst>
              <a:ext uri="{FF2B5EF4-FFF2-40B4-BE49-F238E27FC236}">
                <a16:creationId xmlns:a16="http://schemas.microsoft.com/office/drawing/2014/main" id="{5B15FA10-E06C-4D26-9F3A-9099E7ABA821}"/>
              </a:ext>
            </a:extLst>
          </p:cNvPr>
          <p:cNvSpPr/>
          <p:nvPr/>
        </p:nvSpPr>
        <p:spPr>
          <a:xfrm>
            <a:off x="5338074" y="5228690"/>
            <a:ext cx="1080120" cy="576064"/>
          </a:xfrm>
          <a:prstGeom prst="wedgeEllipseCallout">
            <a:avLst>
              <a:gd name="adj1" fmla="val -49767"/>
              <a:gd name="adj2" fmla="val -43991"/>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欲しい</a:t>
            </a:r>
            <a:r>
              <a:rPr kumimoji="1"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E7CA0154-CB09-4074-9797-3568CAD88955}"/>
              </a:ext>
            </a:extLst>
          </p:cNvPr>
          <p:cNvPicPr>
            <a:picLocks noChangeAspect="1"/>
          </p:cNvPicPr>
          <p:nvPr/>
        </p:nvPicPr>
        <p:blipFill>
          <a:blip r:embed="rId7"/>
          <a:stretch>
            <a:fillRect/>
          </a:stretch>
        </p:blipFill>
        <p:spPr>
          <a:xfrm>
            <a:off x="2483768" y="2200610"/>
            <a:ext cx="798831" cy="1484784"/>
          </a:xfrm>
          <a:prstGeom prst="rect">
            <a:avLst/>
          </a:prstGeom>
        </p:spPr>
      </p:pic>
      <p:sp>
        <p:nvSpPr>
          <p:cNvPr id="20" name="テキスト ボックス 19">
            <a:extLst>
              <a:ext uri="{FF2B5EF4-FFF2-40B4-BE49-F238E27FC236}">
                <a16:creationId xmlns:a16="http://schemas.microsoft.com/office/drawing/2014/main" id="{ED8C9301-AA49-4782-98C2-CC4990D17DB3}"/>
              </a:ext>
            </a:extLst>
          </p:cNvPr>
          <p:cNvSpPr txBox="1"/>
          <p:nvPr/>
        </p:nvSpPr>
        <p:spPr>
          <a:xfrm>
            <a:off x="547936" y="5965820"/>
            <a:ext cx="676788"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A</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3E2809F5-426D-49A6-9CDD-29E5427139C8}"/>
              </a:ext>
            </a:extLst>
          </p:cNvPr>
          <p:cNvSpPr txBox="1"/>
          <p:nvPr/>
        </p:nvSpPr>
        <p:spPr>
          <a:xfrm>
            <a:off x="3270816" y="5965820"/>
            <a:ext cx="675185"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B</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8E423A54-9FDC-4F53-B6D9-7C9F1EC8C51E}"/>
              </a:ext>
            </a:extLst>
          </p:cNvPr>
          <p:cNvSpPr txBox="1"/>
          <p:nvPr/>
        </p:nvSpPr>
        <p:spPr>
          <a:xfrm>
            <a:off x="6250631" y="5965820"/>
            <a:ext cx="675185" cy="388568"/>
          </a:xfrm>
          <a:prstGeom prst="rect">
            <a:avLst/>
          </a:prstGeom>
          <a:noFill/>
        </p:spPr>
        <p:txBody>
          <a:bodyPr wrap="none" rtlCol="0">
            <a:spAutoFit/>
          </a:bodyPr>
          <a:lstStyle/>
          <a:p>
            <a:pPr>
              <a:lnSpc>
                <a:spcPct val="150000"/>
              </a:lnSpc>
            </a:pPr>
            <a:r>
              <a:rPr lang="en-US" altLang="ja-JP" sz="1400" b="1" dirty="0">
                <a:latin typeface="メイリオ" panose="020B0604030504040204" pitchFamily="50" charset="-128"/>
                <a:ea typeface="メイリオ" panose="020B0604030504040204" pitchFamily="50" charset="-128"/>
              </a:rPr>
              <a:t>C</a:t>
            </a:r>
            <a:r>
              <a:rPr lang="ja-JP" altLang="en-US" sz="1400" b="1" dirty="0">
                <a:latin typeface="メイリオ" panose="020B0604030504040204" pitchFamily="50" charset="-128"/>
                <a:ea typeface="メイリオ" panose="020B0604030504040204" pitchFamily="50" charset="-128"/>
              </a:rPr>
              <a:t>さん</a:t>
            </a:r>
            <a:endParaRPr lang="en-US" altLang="ja-JP" sz="14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D106B6CA-6974-43C9-B02C-DC5C53F7A901}"/>
              </a:ext>
            </a:extLst>
          </p:cNvPr>
          <p:cNvSpPr txBox="1"/>
          <p:nvPr/>
        </p:nvSpPr>
        <p:spPr>
          <a:xfrm>
            <a:off x="2411760" y="1766263"/>
            <a:ext cx="902811" cy="388568"/>
          </a:xfrm>
          <a:prstGeom prst="rect">
            <a:avLst/>
          </a:prstGeom>
          <a:noFill/>
        </p:spPr>
        <p:txBody>
          <a:bodyPr wrap="none" rtlCol="0">
            <a:spAutoFit/>
          </a:bodyPr>
          <a:lstStyle/>
          <a:p>
            <a:pPr>
              <a:lnSpc>
                <a:spcPct val="150000"/>
              </a:lnSpc>
            </a:pPr>
            <a:r>
              <a:rPr lang="ja-JP" altLang="en-US" sz="1400" b="1" dirty="0">
                <a:latin typeface="メイリオ" panose="020B0604030504040204" pitchFamily="50" charset="-128"/>
                <a:ea typeface="メイリオ" panose="020B0604030504040204" pitchFamily="50" charset="-128"/>
              </a:rPr>
              <a:t>売主さん</a:t>
            </a:r>
            <a:endParaRPr lang="en-US" altLang="ja-JP" sz="1400" b="1"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6FB0B95E-2ED2-40BB-8837-6E8B5C06C46F}"/>
              </a:ext>
            </a:extLst>
          </p:cNvPr>
          <p:cNvSpPr txBox="1"/>
          <p:nvPr/>
        </p:nvSpPr>
        <p:spPr>
          <a:xfrm>
            <a:off x="901659" y="5291550"/>
            <a:ext cx="1723549" cy="515526"/>
          </a:xfrm>
          <a:prstGeom prst="rect">
            <a:avLst/>
          </a:prstGeom>
          <a:solidFill>
            <a:schemeClr val="bg1">
              <a:alpha val="70000"/>
            </a:schemeClr>
          </a:solidFill>
        </p:spPr>
        <p:txBody>
          <a:bodyPr wrap="none" rtlCol="0">
            <a:spAutoFit/>
          </a:bodyPr>
          <a:lstStyle/>
          <a:p>
            <a:pPr>
              <a:lnSpc>
                <a:spcPct val="150000"/>
              </a:lnSpc>
            </a:pPr>
            <a:r>
              <a:rPr lang="ja-JP" altLang="en-US" sz="2000" b="1" dirty="0">
                <a:solidFill>
                  <a:srgbClr val="FF0000"/>
                </a:solidFill>
                <a:latin typeface="メイリオ" panose="020B0604030504040204" pitchFamily="50" charset="-128"/>
                <a:ea typeface="メイリオ" panose="020B0604030504040204" pitchFamily="50" charset="-128"/>
              </a:rPr>
              <a:t>現金で買える</a:t>
            </a:r>
            <a:endParaRPr lang="en-US" altLang="ja-JP" sz="2000" b="1" dirty="0">
              <a:solidFill>
                <a:srgbClr val="FF0000"/>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1EDF4FAB-2948-4E40-82E4-3E933CD6DE14}"/>
              </a:ext>
            </a:extLst>
          </p:cNvPr>
          <p:cNvSpPr txBox="1"/>
          <p:nvPr/>
        </p:nvSpPr>
        <p:spPr>
          <a:xfrm>
            <a:off x="3707904" y="5291550"/>
            <a:ext cx="1606530" cy="515526"/>
          </a:xfrm>
          <a:prstGeom prst="rect">
            <a:avLst/>
          </a:prstGeom>
          <a:solidFill>
            <a:schemeClr val="bg1">
              <a:alpha val="70000"/>
            </a:schemeClr>
          </a:solidFill>
        </p:spPr>
        <p:txBody>
          <a:bodyPr wrap="none" rtlCol="0">
            <a:spAutoFit/>
          </a:bodyPr>
          <a:lstStyle/>
          <a:p>
            <a:pPr>
              <a:lnSpc>
                <a:spcPct val="150000"/>
              </a:lnSpc>
            </a:pPr>
            <a:r>
              <a:rPr lang="ja-JP" altLang="en-US" sz="2000" b="1" dirty="0">
                <a:solidFill>
                  <a:srgbClr val="FF0000"/>
                </a:solidFill>
                <a:latin typeface="メイリオ" panose="020B0604030504040204" pitchFamily="50" charset="-128"/>
                <a:ea typeface="メイリオ" panose="020B0604030504040204" pitchFamily="50" charset="-128"/>
              </a:rPr>
              <a:t>事前審査</a:t>
            </a:r>
            <a:r>
              <a:rPr lang="en-US" altLang="ja-JP" sz="2000" b="1" dirty="0">
                <a:solidFill>
                  <a:srgbClr val="FF0000"/>
                </a:solidFill>
                <a:latin typeface="メイリオ" panose="020B0604030504040204" pitchFamily="50" charset="-128"/>
                <a:ea typeface="メイリオ" panose="020B0604030504040204" pitchFamily="50" charset="-128"/>
              </a:rPr>
              <a:t>OK</a:t>
            </a:r>
          </a:p>
        </p:txBody>
      </p:sp>
      <p:sp>
        <p:nvSpPr>
          <p:cNvPr id="26" name="テキスト ボックス 25">
            <a:extLst>
              <a:ext uri="{FF2B5EF4-FFF2-40B4-BE49-F238E27FC236}">
                <a16:creationId xmlns:a16="http://schemas.microsoft.com/office/drawing/2014/main" id="{80763619-2D6A-4E40-9C3C-005251559A38}"/>
              </a:ext>
            </a:extLst>
          </p:cNvPr>
          <p:cNvSpPr txBox="1"/>
          <p:nvPr/>
        </p:nvSpPr>
        <p:spPr>
          <a:xfrm>
            <a:off x="6228184" y="5291550"/>
            <a:ext cx="2492990" cy="515526"/>
          </a:xfrm>
          <a:prstGeom prst="rect">
            <a:avLst/>
          </a:prstGeom>
          <a:solidFill>
            <a:schemeClr val="bg1">
              <a:alpha val="70000"/>
            </a:schemeClr>
          </a:solidFill>
        </p:spPr>
        <p:txBody>
          <a:bodyPr wrap="none" rtlCol="0">
            <a:spAutoFit/>
          </a:bodyPr>
          <a:lstStyle/>
          <a:p>
            <a:pPr>
              <a:lnSpc>
                <a:spcPct val="150000"/>
              </a:lnSpc>
            </a:pPr>
            <a:r>
              <a:rPr lang="ja-JP" altLang="en-US" sz="2000" b="1" dirty="0">
                <a:solidFill>
                  <a:srgbClr val="FF0000"/>
                </a:solidFill>
                <a:latin typeface="メイリオ" panose="020B0604030504040204" pitchFamily="50" charset="-128"/>
                <a:ea typeface="メイリオ" panose="020B0604030504040204" pitchFamily="50" charset="-128"/>
              </a:rPr>
              <a:t>事前審査していない</a:t>
            </a:r>
            <a:endParaRPr lang="en-US" altLang="ja-JP" sz="2000" b="1" dirty="0">
              <a:solidFill>
                <a:srgbClr val="FF0000"/>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E207CC28-4032-4EFC-95E8-C441E07BE122}"/>
              </a:ext>
            </a:extLst>
          </p:cNvPr>
          <p:cNvSpPr txBox="1"/>
          <p:nvPr/>
        </p:nvSpPr>
        <p:spPr>
          <a:xfrm>
            <a:off x="-10760" y="2709846"/>
            <a:ext cx="9154760" cy="1943290"/>
          </a:xfrm>
          <a:prstGeom prst="rect">
            <a:avLst/>
          </a:prstGeom>
          <a:solidFill>
            <a:schemeClr val="tx1">
              <a:alpha val="70000"/>
            </a:schemeClr>
          </a:solidFill>
          <a:ln>
            <a:noFill/>
          </a:ln>
        </p:spPr>
        <p:txBody>
          <a:bodyPr wrap="none" rtlCol="0" anchor="ctr">
            <a:noAutofit/>
          </a:bodyPr>
          <a:lstStyle/>
          <a:p>
            <a:pPr algn="ctr">
              <a:lnSpc>
                <a:spcPct val="150000"/>
              </a:lnSpc>
            </a:pPr>
            <a:r>
              <a:rPr lang="ja-JP" altLang="en-US" sz="2800" b="1" dirty="0">
                <a:solidFill>
                  <a:schemeClr val="bg1"/>
                </a:solidFill>
                <a:latin typeface="メイリオ" panose="020B0604030504040204" pitchFamily="50" charset="-128"/>
                <a:ea typeface="メイリオ" panose="020B0604030504040204" pitchFamily="50" charset="-128"/>
              </a:rPr>
              <a:t>もしあなたが売主さんだったら誰を選ぶ？</a:t>
            </a:r>
            <a:endParaRPr kumimoji="1" lang="ja-JP" altLang="en-US" sz="2800" b="1"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91429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31</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6548588"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ローン事前審査（仮審査）を行う</a:t>
            </a:r>
            <a:r>
              <a:rPr lang="en-US" altLang="ja-JP" sz="2400" b="1" dirty="0">
                <a:latin typeface="メイリオ" panose="020B0604030504040204" pitchFamily="50" charset="-128"/>
                <a:ea typeface="メイリオ" panose="020B0604030504040204" pitchFamily="50" charset="-128"/>
              </a:rPr>
              <a:t>2</a:t>
            </a:r>
            <a:r>
              <a:rPr lang="ja-JP" altLang="en-US" sz="2400" b="1" dirty="0">
                <a:latin typeface="メイリオ" panose="020B0604030504040204" pitchFamily="50" charset="-128"/>
                <a:ea typeface="メイリオ" panose="020B0604030504040204" pitchFamily="50" charset="-128"/>
              </a:rPr>
              <a:t>大理由</a:t>
            </a:r>
            <a:endParaRPr lang="en-US" altLang="ja-JP" sz="2400" b="1" dirty="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CAACB59-DC13-4B49-8D63-62EE646AD5FF}"/>
              </a:ext>
            </a:extLst>
          </p:cNvPr>
          <p:cNvSpPr/>
          <p:nvPr/>
        </p:nvSpPr>
        <p:spPr>
          <a:xfrm>
            <a:off x="595174" y="2457283"/>
            <a:ext cx="864096"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①</a:t>
            </a:r>
          </a:p>
        </p:txBody>
      </p:sp>
      <p:sp>
        <p:nvSpPr>
          <p:cNvPr id="9" name="正方形/長方形 8">
            <a:extLst>
              <a:ext uri="{FF2B5EF4-FFF2-40B4-BE49-F238E27FC236}">
                <a16:creationId xmlns:a16="http://schemas.microsoft.com/office/drawing/2014/main" id="{CFA81936-9A41-4D78-A426-27048735418C}"/>
              </a:ext>
            </a:extLst>
          </p:cNvPr>
          <p:cNvSpPr/>
          <p:nvPr/>
        </p:nvSpPr>
        <p:spPr>
          <a:xfrm>
            <a:off x="595174" y="3744937"/>
            <a:ext cx="864096"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a:t>
            </a:r>
          </a:p>
        </p:txBody>
      </p:sp>
      <p:sp>
        <p:nvSpPr>
          <p:cNvPr id="11" name="正方形/長方形 10">
            <a:extLst>
              <a:ext uri="{FF2B5EF4-FFF2-40B4-BE49-F238E27FC236}">
                <a16:creationId xmlns:a16="http://schemas.microsoft.com/office/drawing/2014/main" id="{0CF97DFA-464C-4EEF-84E9-E8547FF61D60}"/>
              </a:ext>
            </a:extLst>
          </p:cNvPr>
          <p:cNvSpPr/>
          <p:nvPr/>
        </p:nvSpPr>
        <p:spPr>
          <a:xfrm>
            <a:off x="1630720" y="2457283"/>
            <a:ext cx="6872299"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希望金額で住宅ローンが組めるかどうかをチェックする</a:t>
            </a:r>
          </a:p>
        </p:txBody>
      </p:sp>
      <p:sp>
        <p:nvSpPr>
          <p:cNvPr id="12" name="正方形/長方形 11">
            <a:extLst>
              <a:ext uri="{FF2B5EF4-FFF2-40B4-BE49-F238E27FC236}">
                <a16:creationId xmlns:a16="http://schemas.microsoft.com/office/drawing/2014/main" id="{68E67CCD-FE1B-4454-81B3-516712CCC1B6}"/>
              </a:ext>
            </a:extLst>
          </p:cNvPr>
          <p:cNvSpPr/>
          <p:nvPr/>
        </p:nvSpPr>
        <p:spPr>
          <a:xfrm>
            <a:off x="1630720" y="3744937"/>
            <a:ext cx="6872299" cy="864096"/>
          </a:xfrm>
          <a:prstGeom prst="rect">
            <a:avLst/>
          </a:prstGeom>
          <a:solidFill>
            <a:srgbClr val="FFFF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気に入った土地の申し込み（予約）をするための権利を獲得する</a:t>
            </a:r>
          </a:p>
        </p:txBody>
      </p:sp>
      <p:pic>
        <p:nvPicPr>
          <p:cNvPr id="10" name="図 9">
            <a:extLst>
              <a:ext uri="{FF2B5EF4-FFF2-40B4-BE49-F238E27FC236}">
                <a16:creationId xmlns:a16="http://schemas.microsoft.com/office/drawing/2014/main" id="{2FBD41C4-3CD8-40E3-8FA1-C0D1A43642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6552" t="4341" r="1195" b="51490"/>
          <a:stretch/>
        </p:blipFill>
        <p:spPr>
          <a:xfrm>
            <a:off x="577726" y="4735304"/>
            <a:ext cx="1192728" cy="1880973"/>
          </a:xfrm>
          <a:prstGeom prst="rect">
            <a:avLst/>
          </a:prstGeom>
        </p:spPr>
      </p:pic>
      <p:sp>
        <p:nvSpPr>
          <p:cNvPr id="13" name="吹き出し: 円形 12">
            <a:extLst>
              <a:ext uri="{FF2B5EF4-FFF2-40B4-BE49-F238E27FC236}">
                <a16:creationId xmlns:a16="http://schemas.microsoft.com/office/drawing/2014/main" id="{18231AAC-DF8A-40DA-AC4D-8BB800D197C1}"/>
              </a:ext>
            </a:extLst>
          </p:cNvPr>
          <p:cNvSpPr/>
          <p:nvPr/>
        </p:nvSpPr>
        <p:spPr>
          <a:xfrm>
            <a:off x="1789702" y="5032591"/>
            <a:ext cx="4150450" cy="864096"/>
          </a:xfrm>
          <a:prstGeom prst="wedgeEllipseCallout">
            <a:avLst>
              <a:gd name="adj1" fmla="val -49910"/>
              <a:gd name="adj2" fmla="val 26558"/>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まずは住宅ローン事前審査をやらなきゃ！</a:t>
            </a:r>
          </a:p>
        </p:txBody>
      </p:sp>
    </p:spTree>
    <p:extLst>
      <p:ext uri="{BB962C8B-B14F-4D97-AF65-F5344CB8AC3E}">
        <p14:creationId xmlns:p14="http://schemas.microsoft.com/office/powerpoint/2010/main" val="3407534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4A84E702-E043-4A33-AF7F-2D8047927079}"/>
              </a:ext>
            </a:extLst>
          </p:cNvPr>
          <p:cNvPicPr>
            <a:picLocks noChangeAspect="1"/>
          </p:cNvPicPr>
          <p:nvPr/>
        </p:nvPicPr>
        <p:blipFill rotWithShape="1">
          <a:blip r:embed="rId3"/>
          <a:srcRect l="17960" t="10862" r="18654" b="6399"/>
          <a:stretch/>
        </p:blipFill>
        <p:spPr>
          <a:xfrm>
            <a:off x="4511922" y="908720"/>
            <a:ext cx="4257595" cy="3124531"/>
          </a:xfrm>
          <a:prstGeom prst="rect">
            <a:avLst/>
          </a:prstGeom>
        </p:spPr>
      </p:pic>
      <p:pic>
        <p:nvPicPr>
          <p:cNvPr id="16" name="図 15">
            <a:extLst>
              <a:ext uri="{FF2B5EF4-FFF2-40B4-BE49-F238E27FC236}">
                <a16:creationId xmlns:a16="http://schemas.microsoft.com/office/drawing/2014/main" id="{9AF82875-38D8-44D1-BA8B-FC585100AF31}"/>
              </a:ext>
            </a:extLst>
          </p:cNvPr>
          <p:cNvPicPr>
            <a:picLocks noChangeAspect="1"/>
          </p:cNvPicPr>
          <p:nvPr/>
        </p:nvPicPr>
        <p:blipFill rotWithShape="1">
          <a:blip r:embed="rId4"/>
          <a:srcRect l="18729" t="11260" r="17315" b="6052"/>
          <a:stretch/>
        </p:blipFill>
        <p:spPr>
          <a:xfrm>
            <a:off x="374483" y="1318270"/>
            <a:ext cx="4770650" cy="3467795"/>
          </a:xfrm>
          <a:prstGeom prst="rect">
            <a:avLst/>
          </a:prstGeom>
        </p:spPr>
      </p:pic>
      <p:pic>
        <p:nvPicPr>
          <p:cNvPr id="17" name="図 16">
            <a:extLst>
              <a:ext uri="{FF2B5EF4-FFF2-40B4-BE49-F238E27FC236}">
                <a16:creationId xmlns:a16="http://schemas.microsoft.com/office/drawing/2014/main" id="{6DBD0F4A-A5BE-4FF1-BDFA-D15D17C0FA28}"/>
              </a:ext>
            </a:extLst>
          </p:cNvPr>
          <p:cNvPicPr>
            <a:picLocks noChangeAspect="1"/>
          </p:cNvPicPr>
          <p:nvPr/>
        </p:nvPicPr>
        <p:blipFill rotWithShape="1">
          <a:blip r:embed="rId5"/>
          <a:srcRect l="19435" t="12871" r="17092" b="6970"/>
          <a:stretch/>
        </p:blipFill>
        <p:spPr>
          <a:xfrm>
            <a:off x="2987824" y="2335987"/>
            <a:ext cx="4706804" cy="3341913"/>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32</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pic>
        <p:nvPicPr>
          <p:cNvPr id="10" name="図 9">
            <a:extLst>
              <a:ext uri="{FF2B5EF4-FFF2-40B4-BE49-F238E27FC236}">
                <a16:creationId xmlns:a16="http://schemas.microsoft.com/office/drawing/2014/main" id="{2FBD41C4-3CD8-40E3-8FA1-C0D1A436426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6552" t="4341" r="1195" b="51490"/>
          <a:stretch/>
        </p:blipFill>
        <p:spPr>
          <a:xfrm>
            <a:off x="577726" y="4735304"/>
            <a:ext cx="1192728" cy="1880973"/>
          </a:xfrm>
          <a:prstGeom prst="rect">
            <a:avLst/>
          </a:prstGeom>
        </p:spPr>
      </p:pic>
      <p:sp>
        <p:nvSpPr>
          <p:cNvPr id="13" name="吹き出し: 円形 12">
            <a:extLst>
              <a:ext uri="{FF2B5EF4-FFF2-40B4-BE49-F238E27FC236}">
                <a16:creationId xmlns:a16="http://schemas.microsoft.com/office/drawing/2014/main" id="{18231AAC-DF8A-40DA-AC4D-8BB800D197C1}"/>
              </a:ext>
            </a:extLst>
          </p:cNvPr>
          <p:cNvSpPr/>
          <p:nvPr/>
        </p:nvSpPr>
        <p:spPr>
          <a:xfrm>
            <a:off x="1789702" y="5032591"/>
            <a:ext cx="4150450" cy="864096"/>
          </a:xfrm>
          <a:prstGeom prst="wedgeEllipseCallout">
            <a:avLst>
              <a:gd name="adj1" fmla="val -49910"/>
              <a:gd name="adj2" fmla="val 26558"/>
            </a:avLst>
          </a:prstGeom>
          <a:solidFill>
            <a:schemeClr val="accent6">
              <a:lumMod val="20000"/>
              <a:lumOff val="8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まずは住宅ローン事前審査をやらなきゃ！</a:t>
            </a:r>
          </a:p>
        </p:txBody>
      </p:sp>
    </p:spTree>
    <p:extLst>
      <p:ext uri="{BB962C8B-B14F-4D97-AF65-F5344CB8AC3E}">
        <p14:creationId xmlns:p14="http://schemas.microsoft.com/office/powerpoint/2010/main" val="1796765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33</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住宅ローンと事前審査を知る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6340197"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a:t>
            </a:r>
            <a:r>
              <a:rPr lang="ja-JP" altLang="en-US" sz="2400" b="1" dirty="0">
                <a:latin typeface="メイリオ" panose="020B0604030504040204" pitchFamily="50" charset="-128"/>
                <a:ea typeface="メイリオ" panose="020B0604030504040204" pitchFamily="50" charset="-128"/>
              </a:rPr>
              <a:t>ローン事前審査（仮審査）に必要なもの</a:t>
            </a:r>
            <a:endParaRPr lang="en-US" altLang="ja-JP" sz="2400"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2F584518-8B6D-4AE4-8BE5-E1271257BAE7}"/>
              </a:ext>
            </a:extLst>
          </p:cNvPr>
          <p:cNvSpPr txBox="1"/>
          <p:nvPr/>
        </p:nvSpPr>
        <p:spPr>
          <a:xfrm>
            <a:off x="395536" y="2060848"/>
            <a:ext cx="8496944" cy="3747180"/>
          </a:xfrm>
          <a:prstGeom prst="rect">
            <a:avLst/>
          </a:prstGeom>
          <a:noFill/>
        </p:spPr>
        <p:txBody>
          <a:bodyPr wrap="square" rtlCol="0">
            <a:spAutoFit/>
          </a:bodyPr>
          <a:lstStyle/>
          <a:p>
            <a:pPr>
              <a:lnSpc>
                <a:spcPct val="150000"/>
              </a:lnSpc>
            </a:pPr>
            <a:r>
              <a:rPr lang="ja-JP" altLang="en-US" sz="2000" b="1" dirty="0">
                <a:latin typeface="メイリオ" panose="020B0604030504040204" pitchFamily="50" charset="-128"/>
                <a:ea typeface="メイリオ" panose="020B0604030504040204" pitchFamily="50" charset="-128"/>
              </a:rPr>
              <a:t>・住宅ローン借入申込書</a:t>
            </a:r>
          </a:p>
          <a:p>
            <a:pPr>
              <a:lnSpc>
                <a:spcPct val="150000"/>
              </a:lnSpc>
            </a:pPr>
            <a:r>
              <a:rPr lang="ja-JP" altLang="en-US" sz="2000" b="1" dirty="0">
                <a:latin typeface="メイリオ" panose="020B0604030504040204" pitchFamily="50" charset="-128"/>
                <a:ea typeface="メイリオ" panose="020B0604030504040204" pitchFamily="50" charset="-128"/>
              </a:rPr>
              <a:t>・印鑑（認印でも可能）</a:t>
            </a:r>
          </a:p>
          <a:p>
            <a:pPr>
              <a:lnSpc>
                <a:spcPct val="150000"/>
              </a:lnSpc>
            </a:pPr>
            <a:r>
              <a:rPr lang="ja-JP" altLang="en-US" sz="2000" b="1" dirty="0">
                <a:latin typeface="メイリオ" panose="020B0604030504040204" pitchFamily="50" charset="-128"/>
                <a:ea typeface="メイリオ" panose="020B0604030504040204" pitchFamily="50" charset="-128"/>
              </a:rPr>
              <a:t>・本人確認資料（免許証、保険証、パスポートなど）</a:t>
            </a:r>
          </a:p>
          <a:p>
            <a:pPr>
              <a:lnSpc>
                <a:spcPct val="150000"/>
              </a:lnSpc>
            </a:pPr>
            <a:r>
              <a:rPr lang="ja-JP" altLang="en-US" sz="2000" b="1" dirty="0">
                <a:latin typeface="メイリオ" panose="020B0604030504040204" pitchFamily="50" charset="-128"/>
                <a:ea typeface="メイリオ" panose="020B0604030504040204" pitchFamily="50" charset="-128"/>
              </a:rPr>
              <a:t>・費用が分かる資料（物件販売チラシ、見積書など）</a:t>
            </a:r>
          </a:p>
          <a:p>
            <a:pPr>
              <a:lnSpc>
                <a:spcPct val="150000"/>
              </a:lnSpc>
            </a:pPr>
            <a:r>
              <a:rPr lang="ja-JP" altLang="en-US" sz="2000" b="1" dirty="0">
                <a:latin typeface="メイリオ" panose="020B0604030504040204" pitchFamily="50" charset="-128"/>
                <a:ea typeface="メイリオ" panose="020B0604030504040204" pitchFamily="50" charset="-128"/>
              </a:rPr>
              <a:t>・源泉徴収票（前年分）</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会社員、公務員の場合</a:t>
            </a:r>
          </a:p>
          <a:p>
            <a:pPr>
              <a:lnSpc>
                <a:spcPct val="150000"/>
              </a:lnSpc>
            </a:pPr>
            <a:r>
              <a:rPr lang="ja-JP" altLang="en-US" sz="2000" b="1" dirty="0">
                <a:latin typeface="メイリオ" panose="020B0604030504040204" pitchFamily="50" charset="-128"/>
                <a:ea typeface="メイリオ" panose="020B0604030504040204" pitchFamily="50" charset="-128"/>
              </a:rPr>
              <a:t>・確定申告書（直近</a:t>
            </a:r>
            <a:r>
              <a:rPr lang="en-US" altLang="ja-JP" sz="2000" b="1" dirty="0">
                <a:latin typeface="メイリオ" panose="020B0604030504040204" pitchFamily="50" charset="-128"/>
                <a:ea typeface="メイリオ" panose="020B0604030504040204" pitchFamily="50" charset="-128"/>
              </a:rPr>
              <a:t>3</a:t>
            </a:r>
            <a:r>
              <a:rPr lang="ja-JP" altLang="en-US" sz="2000" b="1" dirty="0">
                <a:latin typeface="メイリオ" panose="020B0604030504040204" pitchFamily="50" charset="-128"/>
                <a:ea typeface="メイリオ" panose="020B0604030504040204" pitchFamily="50" charset="-128"/>
              </a:rPr>
              <a:t>年分）</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個人事業主やフリーランスの場合</a:t>
            </a:r>
          </a:p>
          <a:p>
            <a:pPr>
              <a:lnSpc>
                <a:spcPct val="150000"/>
              </a:lnSpc>
            </a:pPr>
            <a:r>
              <a:rPr lang="ja-JP" altLang="en-US" sz="2000" b="1" dirty="0">
                <a:latin typeface="メイリオ" panose="020B0604030504040204" pitchFamily="50" charset="-128"/>
                <a:ea typeface="メイリオ" panose="020B0604030504040204" pitchFamily="50" charset="-128"/>
              </a:rPr>
              <a:t>・法人の決算報告書（全</a:t>
            </a:r>
            <a:r>
              <a:rPr lang="en-US" altLang="ja-JP" sz="2000" b="1" dirty="0">
                <a:latin typeface="メイリオ" panose="020B0604030504040204" pitchFamily="50" charset="-128"/>
                <a:ea typeface="メイリオ" panose="020B0604030504040204" pitchFamily="50" charset="-128"/>
              </a:rPr>
              <a:t>3</a:t>
            </a:r>
            <a:r>
              <a:rPr lang="ja-JP" altLang="en-US" sz="2000" b="1" dirty="0">
                <a:latin typeface="メイリオ" panose="020B0604030504040204" pitchFamily="50" charset="-128"/>
                <a:ea typeface="メイリオ" panose="020B0604030504040204" pitchFamily="50" charset="-128"/>
              </a:rPr>
              <a:t>期分）</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法人代表者の場合</a:t>
            </a:r>
            <a:endParaRPr lang="en-US" altLang="ja-JP" sz="2000" b="1" dirty="0">
              <a:latin typeface="メイリオ" panose="020B0604030504040204" pitchFamily="50" charset="-128"/>
              <a:ea typeface="メイリオ" panose="020B0604030504040204" pitchFamily="50" charset="-128"/>
            </a:endParaRPr>
          </a:p>
          <a:p>
            <a:pPr>
              <a:lnSpc>
                <a:spcPct val="150000"/>
              </a:lnSpc>
            </a:pPr>
            <a:r>
              <a:rPr lang="ja-JP" altLang="en-US" sz="2000" b="1" dirty="0">
                <a:latin typeface="メイリオ" panose="020B0604030504040204" pitchFamily="50" charset="-128"/>
                <a:ea typeface="メイリオ" panose="020B0604030504040204" pitchFamily="50" charset="-128"/>
              </a:rPr>
              <a:t>・借入中の償還予定表や残高証明書</a:t>
            </a:r>
            <a:r>
              <a:rPr lang="en-US" altLang="ja-JP" sz="2000" b="1" dirty="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他に借入がある場合</a:t>
            </a:r>
            <a:endParaRPr lang="en-US" altLang="ja-JP" sz="2000" b="1"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455161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③ 住宅ローンと事前審査を知る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34</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1128941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室内, 座っている が含まれている画像&#10;&#10;自動的に生成された説明">
            <a:extLst>
              <a:ext uri="{FF2B5EF4-FFF2-40B4-BE49-F238E27FC236}">
                <a16:creationId xmlns:a16="http://schemas.microsoft.com/office/drawing/2014/main" id="{05BBAAFF-7D53-47E4-9A19-BB9270CC13BD}"/>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1417"/>
          <a:stretch/>
        </p:blipFill>
        <p:spPr>
          <a:xfrm>
            <a:off x="0" y="584200"/>
            <a:ext cx="9144000" cy="6009640"/>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35</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2633009" y="2967335"/>
            <a:ext cx="3877986" cy="461665"/>
          </a:xfrm>
          <a:prstGeom prst="rect">
            <a:avLst/>
          </a:prstGeom>
        </p:spPr>
        <p:txBody>
          <a:bodyPr wrap="none">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cxnSp>
        <p:nvCxnSpPr>
          <p:cNvPr id="5" name="直線コネクタ 4">
            <a:extLst>
              <a:ext uri="{FF2B5EF4-FFF2-40B4-BE49-F238E27FC236}">
                <a16:creationId xmlns:a16="http://schemas.microsoft.com/office/drawing/2014/main" id="{70EF62BD-F7FB-4E32-8469-1F9D8D548369}"/>
              </a:ext>
            </a:extLst>
          </p:cNvPr>
          <p:cNvCxnSpPr>
            <a:cxnSpLocks/>
          </p:cNvCxnSpPr>
          <p:nvPr/>
        </p:nvCxnSpPr>
        <p:spPr>
          <a:xfrm>
            <a:off x="0" y="3429000"/>
            <a:ext cx="9144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43FFF8CA-4661-4D7C-9E0C-6068F9FF319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07903" y="4309930"/>
            <a:ext cx="1728194" cy="978098"/>
          </a:xfrm>
          <a:prstGeom prst="rect">
            <a:avLst/>
          </a:prstGeom>
        </p:spPr>
      </p:pic>
    </p:spTree>
    <p:extLst>
      <p:ext uri="{BB962C8B-B14F-4D97-AF65-F5344CB8AC3E}">
        <p14:creationId xmlns:p14="http://schemas.microsoft.com/office/powerpoint/2010/main" val="3051857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36</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pic>
        <p:nvPicPr>
          <p:cNvPr id="14" name="図 13">
            <a:extLst>
              <a:ext uri="{FF2B5EF4-FFF2-40B4-BE49-F238E27FC236}">
                <a16:creationId xmlns:a16="http://schemas.microsoft.com/office/drawing/2014/main" id="{CD068738-FE43-4B65-8416-A356DB1D39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3995" t="50386" r="23752" b="5445"/>
          <a:stretch/>
        </p:blipFill>
        <p:spPr>
          <a:xfrm>
            <a:off x="251519" y="4221088"/>
            <a:ext cx="1512351" cy="2385029"/>
          </a:xfrm>
          <a:prstGeom prst="rect">
            <a:avLst/>
          </a:prstGeom>
        </p:spPr>
      </p:pic>
      <p:sp>
        <p:nvSpPr>
          <p:cNvPr id="18" name="テキスト ボックス 17">
            <a:extLst>
              <a:ext uri="{FF2B5EF4-FFF2-40B4-BE49-F238E27FC236}">
                <a16:creationId xmlns:a16="http://schemas.microsoft.com/office/drawing/2014/main" id="{6835502B-F386-49C4-A1AB-B84CAAB0D42B}"/>
              </a:ext>
            </a:extLst>
          </p:cNvPr>
          <p:cNvSpPr txBox="1"/>
          <p:nvPr/>
        </p:nvSpPr>
        <p:spPr>
          <a:xfrm>
            <a:off x="375990" y="3060249"/>
            <a:ext cx="8392041" cy="584775"/>
          </a:xfrm>
          <a:prstGeom prst="rect">
            <a:avLst/>
          </a:prstGeom>
          <a:noFill/>
        </p:spPr>
        <p:txBody>
          <a:bodyPr wrap="none" rtlCol="0">
            <a:spAutoFit/>
          </a:bodyPr>
          <a:lstStyle/>
          <a:p>
            <a:pPr algn="ctr"/>
            <a:r>
              <a:rPr lang="ja-JP" altLang="en-US" sz="3200" b="1" dirty="0">
                <a:latin typeface="メイリオ" panose="020B0604030504040204" pitchFamily="50" charset="-128"/>
                <a:ea typeface="メイリオ" panose="020B0604030504040204" pitchFamily="50" charset="-128"/>
              </a:rPr>
              <a:t>住宅購入にどれくらいの予算をかけますか？</a:t>
            </a:r>
            <a:endParaRPr kumimoji="1" lang="en-US" altLang="ja-JP" sz="32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22700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37</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7" name="四角形: 角を丸くする 16">
            <a:extLst>
              <a:ext uri="{FF2B5EF4-FFF2-40B4-BE49-F238E27FC236}">
                <a16:creationId xmlns:a16="http://schemas.microsoft.com/office/drawing/2014/main" id="{3276F2EC-6E1A-44A3-ADA3-6309090DD785}"/>
              </a:ext>
            </a:extLst>
          </p:cNvPr>
          <p:cNvSpPr/>
          <p:nvPr/>
        </p:nvSpPr>
        <p:spPr>
          <a:xfrm>
            <a:off x="374484" y="1894736"/>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 住宅購入予算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四角形: 角を丸くする 17">
            <a:extLst>
              <a:ext uri="{FF2B5EF4-FFF2-40B4-BE49-F238E27FC236}">
                <a16:creationId xmlns:a16="http://schemas.microsoft.com/office/drawing/2014/main" id="{977783C8-7CE9-42A3-948B-997879608634}"/>
              </a:ext>
            </a:extLst>
          </p:cNvPr>
          <p:cNvSpPr/>
          <p:nvPr/>
        </p:nvSpPr>
        <p:spPr>
          <a:xfrm>
            <a:off x="374484" y="3460045"/>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 購入可能予算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四角形: 角を丸くする 18">
            <a:extLst>
              <a:ext uri="{FF2B5EF4-FFF2-40B4-BE49-F238E27FC236}">
                <a16:creationId xmlns:a16="http://schemas.microsoft.com/office/drawing/2014/main" id="{F97455ED-0FD3-4763-9194-4F903376AF7A}"/>
              </a:ext>
            </a:extLst>
          </p:cNvPr>
          <p:cNvSpPr/>
          <p:nvPr/>
        </p:nvSpPr>
        <p:spPr>
          <a:xfrm>
            <a:off x="374484" y="5025353"/>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③ 購入</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四角形: 角を丸くする 19">
            <a:extLst>
              <a:ext uri="{FF2B5EF4-FFF2-40B4-BE49-F238E27FC236}">
                <a16:creationId xmlns:a16="http://schemas.microsoft.com/office/drawing/2014/main" id="{90552D44-9C57-4464-BAFF-EF5C4612FD54}"/>
              </a:ext>
            </a:extLst>
          </p:cNvPr>
          <p:cNvSpPr/>
          <p:nvPr/>
        </p:nvSpPr>
        <p:spPr>
          <a:xfrm>
            <a:off x="2771800" y="1894736"/>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実際に購入する</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土地と建物とそれらの諸経費を合わせた合計金額</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四角形: 角を丸くする 20">
            <a:extLst>
              <a:ext uri="{FF2B5EF4-FFF2-40B4-BE49-F238E27FC236}">
                <a16:creationId xmlns:a16="http://schemas.microsoft.com/office/drawing/2014/main" id="{90B0679F-5DEB-4D87-BCDA-B751706C681F}"/>
              </a:ext>
            </a:extLst>
          </p:cNvPr>
          <p:cNvSpPr/>
          <p:nvPr/>
        </p:nvSpPr>
        <p:spPr>
          <a:xfrm>
            <a:off x="2771800" y="3460045"/>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住宅ローンと自己資金（援助含む）を合算した、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住宅に充てることのできる予算の最大値</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四角形: 角を丸くする 21">
            <a:extLst>
              <a:ext uri="{FF2B5EF4-FFF2-40B4-BE49-F238E27FC236}">
                <a16:creationId xmlns:a16="http://schemas.microsoft.com/office/drawing/2014/main" id="{E7FC27FA-0684-4247-A1B8-7BECDDD60632}"/>
              </a:ext>
            </a:extLst>
          </p:cNvPr>
          <p:cNvSpPr/>
          <p:nvPr/>
        </p:nvSpPr>
        <p:spPr>
          <a:xfrm>
            <a:off x="2771800" y="5025353"/>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月々の返済額等から算出した、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お客様が住宅に充てたいと考える予算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006289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38</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7" name="四角形: 角を丸くする 16">
            <a:extLst>
              <a:ext uri="{FF2B5EF4-FFF2-40B4-BE49-F238E27FC236}">
                <a16:creationId xmlns:a16="http://schemas.microsoft.com/office/drawing/2014/main" id="{3276F2EC-6E1A-44A3-ADA3-6309090DD785}"/>
              </a:ext>
            </a:extLst>
          </p:cNvPr>
          <p:cNvSpPr/>
          <p:nvPr/>
        </p:nvSpPr>
        <p:spPr>
          <a:xfrm>
            <a:off x="374484" y="1894736"/>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① 住宅購入予算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四角形: 角を丸くする 17">
            <a:extLst>
              <a:ext uri="{FF2B5EF4-FFF2-40B4-BE49-F238E27FC236}">
                <a16:creationId xmlns:a16="http://schemas.microsoft.com/office/drawing/2014/main" id="{977783C8-7CE9-42A3-948B-997879608634}"/>
              </a:ext>
            </a:extLst>
          </p:cNvPr>
          <p:cNvSpPr/>
          <p:nvPr/>
        </p:nvSpPr>
        <p:spPr>
          <a:xfrm>
            <a:off x="374484" y="3460045"/>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 購入可能予算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四角形: 角を丸くする 18">
            <a:extLst>
              <a:ext uri="{FF2B5EF4-FFF2-40B4-BE49-F238E27FC236}">
                <a16:creationId xmlns:a16="http://schemas.microsoft.com/office/drawing/2014/main" id="{F97455ED-0FD3-4763-9194-4F903376AF7A}"/>
              </a:ext>
            </a:extLst>
          </p:cNvPr>
          <p:cNvSpPr/>
          <p:nvPr/>
        </p:nvSpPr>
        <p:spPr>
          <a:xfrm>
            <a:off x="374484" y="5025353"/>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③ 購入</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四角形: 角を丸くする 19">
            <a:extLst>
              <a:ext uri="{FF2B5EF4-FFF2-40B4-BE49-F238E27FC236}">
                <a16:creationId xmlns:a16="http://schemas.microsoft.com/office/drawing/2014/main" id="{90552D44-9C57-4464-BAFF-EF5C4612FD54}"/>
              </a:ext>
            </a:extLst>
          </p:cNvPr>
          <p:cNvSpPr/>
          <p:nvPr/>
        </p:nvSpPr>
        <p:spPr>
          <a:xfrm>
            <a:off x="2771800" y="1894736"/>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実際に購入する</a:t>
            </a:r>
            <a:endParaRPr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土地と建物とそれらの諸経費を合わせた合計金額</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四角形: 角を丸くする 20">
            <a:extLst>
              <a:ext uri="{FF2B5EF4-FFF2-40B4-BE49-F238E27FC236}">
                <a16:creationId xmlns:a16="http://schemas.microsoft.com/office/drawing/2014/main" id="{90B0679F-5DEB-4D87-BCDA-B751706C681F}"/>
              </a:ext>
            </a:extLst>
          </p:cNvPr>
          <p:cNvSpPr/>
          <p:nvPr/>
        </p:nvSpPr>
        <p:spPr>
          <a:xfrm>
            <a:off x="2771800" y="3460045"/>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住宅ローンと自己資金（援助含む）を合算した、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住宅に充てることのできる予算の最大値</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四角形: 角を丸くする 21">
            <a:extLst>
              <a:ext uri="{FF2B5EF4-FFF2-40B4-BE49-F238E27FC236}">
                <a16:creationId xmlns:a16="http://schemas.microsoft.com/office/drawing/2014/main" id="{E7FC27FA-0684-4247-A1B8-7BECDDD60632}"/>
              </a:ext>
            </a:extLst>
          </p:cNvPr>
          <p:cNvSpPr/>
          <p:nvPr/>
        </p:nvSpPr>
        <p:spPr>
          <a:xfrm>
            <a:off x="2771800" y="5025353"/>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月々の返済額等から算出した、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お客様が住宅に充てたいと考える予算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506668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5B9C9098-7E8D-4D30-8ED5-59B6CC247E8A}"/>
              </a:ext>
            </a:extLst>
          </p:cNvPr>
          <p:cNvSpPr txBox="1"/>
          <p:nvPr/>
        </p:nvSpPr>
        <p:spPr>
          <a:xfrm>
            <a:off x="395536" y="908720"/>
            <a:ext cx="3877985"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住宅購入にかかる費用は、</a:t>
            </a: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39</a:t>
            </a:fld>
            <a:endParaRPr kumimoji="1" lang="ja-JP" altLang="en-US"/>
          </a:p>
        </p:txBody>
      </p:sp>
      <p:pic>
        <p:nvPicPr>
          <p:cNvPr id="5" name="図 4" descr="テキスト, 標識 が含まれている画像&#10;&#10;自動的に生成された説明">
            <a:extLst>
              <a:ext uri="{FF2B5EF4-FFF2-40B4-BE49-F238E27FC236}">
                <a16:creationId xmlns:a16="http://schemas.microsoft.com/office/drawing/2014/main" id="{980D8BD6-6D66-4645-8D97-70E4F02FB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8819" y="1820281"/>
            <a:ext cx="3447637" cy="2785318"/>
          </a:xfrm>
          <a:prstGeom prst="rect">
            <a:avLst/>
          </a:prstGeom>
        </p:spPr>
      </p:pic>
      <p:pic>
        <p:nvPicPr>
          <p:cNvPr id="15" name="図 14">
            <a:extLst>
              <a:ext uri="{FF2B5EF4-FFF2-40B4-BE49-F238E27FC236}">
                <a16:creationId xmlns:a16="http://schemas.microsoft.com/office/drawing/2014/main" id="{04B79F2E-BAF1-4DB5-9509-F19A7B1639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1700808"/>
            <a:ext cx="2937304" cy="2785318"/>
          </a:xfrm>
          <a:prstGeom prst="rect">
            <a:avLst/>
          </a:prstGeom>
        </p:spPr>
      </p:pic>
      <p:sp>
        <p:nvSpPr>
          <p:cNvPr id="16" name="テキスト ボックス 15">
            <a:extLst>
              <a:ext uri="{FF2B5EF4-FFF2-40B4-BE49-F238E27FC236}">
                <a16:creationId xmlns:a16="http://schemas.microsoft.com/office/drawing/2014/main" id="{0B6ACF72-516A-4A04-B8B0-7C8F9C386DF5}"/>
              </a:ext>
            </a:extLst>
          </p:cNvPr>
          <p:cNvSpPr txBox="1"/>
          <p:nvPr/>
        </p:nvSpPr>
        <p:spPr>
          <a:xfrm>
            <a:off x="989756" y="4581128"/>
            <a:ext cx="24689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建物代金＋諸費用</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1,500</a:t>
            </a:r>
            <a:r>
              <a:rPr lang="ja-JP" altLang="en-US" b="1" dirty="0">
                <a:latin typeface="メイリオ" panose="020B0604030504040204" pitchFamily="50" charset="-128"/>
                <a:ea typeface="メイリオ" panose="020B0604030504040204" pitchFamily="50" charset="-128"/>
              </a:rPr>
              <a:t>万円</a:t>
            </a:r>
            <a:r>
              <a:rPr lang="en-US" altLang="ja-JP" b="1" dirty="0">
                <a:latin typeface="メイリオ" panose="020B0604030504040204" pitchFamily="50" charset="-128"/>
                <a:ea typeface="メイリオ" panose="020B0604030504040204" pitchFamily="50" charset="-128"/>
              </a:rPr>
              <a:t>+500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DF960769-D6E8-4470-9752-B4B1D3992AA0}"/>
              </a:ext>
            </a:extLst>
          </p:cNvPr>
          <p:cNvSpPr txBox="1"/>
          <p:nvPr/>
        </p:nvSpPr>
        <p:spPr>
          <a:xfrm>
            <a:off x="5661259" y="4581128"/>
            <a:ext cx="2582758"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土地代金＋諸費用</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1,000</a:t>
            </a:r>
            <a:r>
              <a:rPr lang="ja-JP" altLang="en-US" b="1" dirty="0">
                <a:latin typeface="メイリオ" panose="020B0604030504040204" pitchFamily="50" charset="-128"/>
                <a:ea typeface="メイリオ" panose="020B0604030504040204" pitchFamily="50" charset="-128"/>
              </a:rPr>
              <a:t>万円＋約</a:t>
            </a:r>
            <a:r>
              <a:rPr lang="en-US" altLang="ja-JP" b="1" dirty="0">
                <a:latin typeface="メイリオ" panose="020B0604030504040204" pitchFamily="50" charset="-128"/>
                <a:ea typeface="メイリオ" panose="020B0604030504040204" pitchFamily="50" charset="-128"/>
              </a:rPr>
              <a:t>50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4" name="加算記号 3">
            <a:extLst>
              <a:ext uri="{FF2B5EF4-FFF2-40B4-BE49-F238E27FC236}">
                <a16:creationId xmlns:a16="http://schemas.microsoft.com/office/drawing/2014/main" id="{AC2204F2-C04F-4A42-AB73-56B6C3589248}"/>
              </a:ext>
            </a:extLst>
          </p:cNvPr>
          <p:cNvSpPr/>
          <p:nvPr/>
        </p:nvSpPr>
        <p:spPr>
          <a:xfrm>
            <a:off x="4181908" y="2896111"/>
            <a:ext cx="750132" cy="750132"/>
          </a:xfrm>
          <a:prstGeom prst="mathPlus">
            <a:avLst>
              <a:gd name="adj1" fmla="val 1742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5266011"/>
            <a:ext cx="6647974" cy="1154162"/>
          </a:xfrm>
          <a:prstGeom prst="rect">
            <a:avLst/>
          </a:prstGeom>
          <a:noFill/>
        </p:spPr>
        <p:txBody>
          <a:bodyPr wrap="none" rtlCol="0">
            <a:spAutoFit/>
          </a:bodyPr>
          <a:lstStyle/>
          <a:p>
            <a:pPr>
              <a:lnSpc>
                <a:spcPct val="150000"/>
              </a:lnSpc>
            </a:pPr>
            <a:endParaRPr kumimoji="1" lang="en-US" altLang="ja-JP" sz="2400" b="1" dirty="0">
              <a:solidFill>
                <a:srgbClr val="FF0000"/>
              </a:solidFill>
              <a:latin typeface="メイリオ" panose="020B0604030504040204" pitchFamily="50" charset="-128"/>
              <a:ea typeface="メイリオ" panose="020B0604030504040204" pitchFamily="50" charset="-128"/>
            </a:endParaRPr>
          </a:p>
          <a:p>
            <a:pPr>
              <a:lnSpc>
                <a:spcPct val="150000"/>
              </a:lnSpc>
            </a:pPr>
            <a:r>
              <a:rPr kumimoji="1" lang="ja-JP" altLang="en-US" sz="2400" b="1" dirty="0">
                <a:solidFill>
                  <a:srgbClr val="FF0000"/>
                </a:solidFill>
                <a:latin typeface="メイリオ" panose="020B0604030504040204" pitchFamily="50" charset="-128"/>
                <a:ea typeface="メイリオ" panose="020B0604030504040204" pitchFamily="50" charset="-128"/>
              </a:rPr>
              <a:t>「建物代金＋土地代金＋諸費用」になります！</a:t>
            </a:r>
          </a:p>
        </p:txBody>
      </p:sp>
      <p:pic>
        <p:nvPicPr>
          <p:cNvPr id="10" name="図 9" descr="クリップアート が含まれている画像&#10;&#10;自動的に生成された説明">
            <a:extLst>
              <a:ext uri="{FF2B5EF4-FFF2-40B4-BE49-F238E27FC236}">
                <a16:creationId xmlns:a16="http://schemas.microsoft.com/office/drawing/2014/main" id="{265958A7-8503-441B-B0FD-F838AE97E037}"/>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384" r="50751"/>
          <a:stretch/>
        </p:blipFill>
        <p:spPr>
          <a:xfrm>
            <a:off x="7813068" y="5267561"/>
            <a:ext cx="1304891" cy="1390224"/>
          </a:xfrm>
          <a:prstGeom prst="rect">
            <a:avLst/>
          </a:prstGeom>
        </p:spPr>
      </p:pic>
      <p:sp>
        <p:nvSpPr>
          <p:cNvPr id="13" name="正方形/長方形 12">
            <a:extLst>
              <a:ext uri="{FF2B5EF4-FFF2-40B4-BE49-F238E27FC236}">
                <a16:creationId xmlns:a16="http://schemas.microsoft.com/office/drawing/2014/main" id="{35E454D9-75EA-40B5-B42A-364D2881597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spTree>
    <p:extLst>
      <p:ext uri="{BB962C8B-B14F-4D97-AF65-F5344CB8AC3E}">
        <p14:creationId xmlns:p14="http://schemas.microsoft.com/office/powerpoint/2010/main" val="928470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1415772"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はじめに</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Rectangle 6">
            <a:extLst>
              <a:ext uri="{FF2B5EF4-FFF2-40B4-BE49-F238E27FC236}">
                <a16:creationId xmlns:a16="http://schemas.microsoft.com/office/drawing/2014/main" id="{B730ADD3-741A-4C44-A747-4FBF8FA06174}"/>
              </a:ext>
            </a:extLst>
          </p:cNvPr>
          <p:cNvSpPr>
            <a:spLocks noChangeArrowheads="1"/>
          </p:cNvSpPr>
          <p:nvPr/>
        </p:nvSpPr>
        <p:spPr bwMode="auto">
          <a:xfrm>
            <a:off x="2545570" y="1470175"/>
            <a:ext cx="6226175" cy="10080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ja-JP" altLang="en-US" sz="3200" b="1" dirty="0">
                <a:solidFill>
                  <a:schemeClr val="tx1">
                    <a:lumMod val="75000"/>
                    <a:lumOff val="25000"/>
                  </a:schemeClr>
                </a:solidFill>
                <a:effectLst>
                  <a:outerShdw blurRad="38100" dist="38100" dir="2700000" algn="tl">
                    <a:srgbClr val="C0C0C0"/>
                  </a:outerShdw>
                </a:effectLst>
                <a:latin typeface="メイリオ" panose="020B0604030504040204" pitchFamily="50" charset="-128"/>
                <a:ea typeface="メイリオ" panose="020B0604030504040204" pitchFamily="50" charset="-128"/>
                <a:cs typeface="メイリオ" panose="020B0604030504040204" pitchFamily="50" charset="-128"/>
              </a:rPr>
              <a:t>●●　◎◎　</a:t>
            </a:r>
          </a:p>
        </p:txBody>
      </p:sp>
      <p:sp>
        <p:nvSpPr>
          <p:cNvPr id="18" name="Text Box 4">
            <a:extLst>
              <a:ext uri="{FF2B5EF4-FFF2-40B4-BE49-F238E27FC236}">
                <a16:creationId xmlns:a16="http://schemas.microsoft.com/office/drawing/2014/main" id="{E0675183-16A7-4E79-9F95-1ED42A794836}"/>
              </a:ext>
            </a:extLst>
          </p:cNvPr>
          <p:cNvSpPr txBox="1">
            <a:spLocks noChangeArrowheads="1"/>
          </p:cNvSpPr>
          <p:nvPr/>
        </p:nvSpPr>
        <p:spPr bwMode="auto">
          <a:xfrm>
            <a:off x="482623" y="3462908"/>
            <a:ext cx="7868893"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40000"/>
              </a:lnSpc>
            </a:pPr>
            <a:r>
              <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プロフィール</a:t>
            </a:r>
            <a:r>
              <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4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solidFill>
                <a:prstClr val="black">
                  <a:lumMod val="75000"/>
                  <a:lumOff val="25000"/>
                </a:prst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Text Box 5">
            <a:extLst>
              <a:ext uri="{FF2B5EF4-FFF2-40B4-BE49-F238E27FC236}">
                <a16:creationId xmlns:a16="http://schemas.microsoft.com/office/drawing/2014/main" id="{1B3F98FC-66A3-45C0-8866-0262D9EFF021}"/>
              </a:ext>
            </a:extLst>
          </p:cNvPr>
          <p:cNvSpPr txBox="1">
            <a:spLocks noChangeArrowheads="1"/>
          </p:cNvSpPr>
          <p:nvPr/>
        </p:nvSpPr>
        <p:spPr bwMode="auto">
          <a:xfrm>
            <a:off x="2555777" y="1196752"/>
            <a:ext cx="1620957" cy="38856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株式会社◎◎◎◎</a:t>
            </a:r>
            <a:endPar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正方形/長方形 3">
            <a:extLst>
              <a:ext uri="{FF2B5EF4-FFF2-40B4-BE49-F238E27FC236}">
                <a16:creationId xmlns:a16="http://schemas.microsoft.com/office/drawing/2014/main" id="{A4F3810A-6902-4847-A59E-F0B31DB80A67}"/>
              </a:ext>
            </a:extLst>
          </p:cNvPr>
          <p:cNvSpPr/>
          <p:nvPr/>
        </p:nvSpPr>
        <p:spPr>
          <a:xfrm>
            <a:off x="482623" y="1037811"/>
            <a:ext cx="1785121" cy="21031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99E9C848-B55C-45F8-92FA-52CABC0E7264}"/>
              </a:ext>
            </a:extLst>
          </p:cNvPr>
          <p:cNvSpPr/>
          <p:nvPr/>
        </p:nvSpPr>
        <p:spPr>
          <a:xfrm>
            <a:off x="940863" y="1538136"/>
            <a:ext cx="930838" cy="9308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BA044289-9495-49E7-838C-FB5B18AFB3CB}"/>
              </a:ext>
            </a:extLst>
          </p:cNvPr>
          <p:cNvSpPr/>
          <p:nvPr/>
        </p:nvSpPr>
        <p:spPr>
          <a:xfrm>
            <a:off x="866222" y="2468974"/>
            <a:ext cx="1080120" cy="648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34853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40</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7" name="四角形: 角を丸くする 16">
            <a:extLst>
              <a:ext uri="{FF2B5EF4-FFF2-40B4-BE49-F238E27FC236}">
                <a16:creationId xmlns:a16="http://schemas.microsoft.com/office/drawing/2014/main" id="{3276F2EC-6E1A-44A3-ADA3-6309090DD785}"/>
              </a:ext>
            </a:extLst>
          </p:cNvPr>
          <p:cNvSpPr/>
          <p:nvPr/>
        </p:nvSpPr>
        <p:spPr>
          <a:xfrm>
            <a:off x="374484" y="1894736"/>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 住宅購入予算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四角形: 角を丸くする 17">
            <a:extLst>
              <a:ext uri="{FF2B5EF4-FFF2-40B4-BE49-F238E27FC236}">
                <a16:creationId xmlns:a16="http://schemas.microsoft.com/office/drawing/2014/main" id="{977783C8-7CE9-42A3-948B-997879608634}"/>
              </a:ext>
            </a:extLst>
          </p:cNvPr>
          <p:cNvSpPr/>
          <p:nvPr/>
        </p:nvSpPr>
        <p:spPr>
          <a:xfrm>
            <a:off x="374484" y="3460045"/>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 購入可能予算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四角形: 角を丸くする 18">
            <a:extLst>
              <a:ext uri="{FF2B5EF4-FFF2-40B4-BE49-F238E27FC236}">
                <a16:creationId xmlns:a16="http://schemas.microsoft.com/office/drawing/2014/main" id="{F97455ED-0FD3-4763-9194-4F903376AF7A}"/>
              </a:ext>
            </a:extLst>
          </p:cNvPr>
          <p:cNvSpPr/>
          <p:nvPr/>
        </p:nvSpPr>
        <p:spPr>
          <a:xfrm>
            <a:off x="374484" y="5025353"/>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③ 購入</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a:t>
            </a: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四角形: 角を丸くする 19">
            <a:extLst>
              <a:ext uri="{FF2B5EF4-FFF2-40B4-BE49-F238E27FC236}">
                <a16:creationId xmlns:a16="http://schemas.microsoft.com/office/drawing/2014/main" id="{90552D44-9C57-4464-BAFF-EF5C4612FD54}"/>
              </a:ext>
            </a:extLst>
          </p:cNvPr>
          <p:cNvSpPr/>
          <p:nvPr/>
        </p:nvSpPr>
        <p:spPr>
          <a:xfrm>
            <a:off x="2771800" y="1894736"/>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実際に購入する</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土地と建物とそれらの諸経費を合わせた合計金額</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四角形: 角を丸くする 20">
            <a:extLst>
              <a:ext uri="{FF2B5EF4-FFF2-40B4-BE49-F238E27FC236}">
                <a16:creationId xmlns:a16="http://schemas.microsoft.com/office/drawing/2014/main" id="{90B0679F-5DEB-4D87-BCDA-B751706C681F}"/>
              </a:ext>
            </a:extLst>
          </p:cNvPr>
          <p:cNvSpPr/>
          <p:nvPr/>
        </p:nvSpPr>
        <p:spPr>
          <a:xfrm>
            <a:off x="2771800" y="3460045"/>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住宅ローンと自己資金（援助含む）を合算した、</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住宅に充てることのできる予算の最大値</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四角形: 角を丸くする 21">
            <a:extLst>
              <a:ext uri="{FF2B5EF4-FFF2-40B4-BE49-F238E27FC236}">
                <a16:creationId xmlns:a16="http://schemas.microsoft.com/office/drawing/2014/main" id="{E7FC27FA-0684-4247-A1B8-7BECDDD60632}"/>
              </a:ext>
            </a:extLst>
          </p:cNvPr>
          <p:cNvSpPr/>
          <p:nvPr/>
        </p:nvSpPr>
        <p:spPr>
          <a:xfrm>
            <a:off x="2771800" y="5025353"/>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月々の返済額等から算出した、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お客様が住宅に充てたいと考える予算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725259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41</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3570208" cy="600164"/>
          </a:xfrm>
          <a:prstGeom prst="rect">
            <a:avLst/>
          </a:prstGeom>
          <a:noFill/>
        </p:spPr>
        <p:txBody>
          <a:bodyPr wrap="none" rtlCol="0">
            <a:spAutoFit/>
          </a:bodyPr>
          <a:lstStyle/>
          <a:p>
            <a:pPr>
              <a:lnSpc>
                <a:spcPct val="150000"/>
              </a:lnSpc>
            </a:pPr>
            <a:r>
              <a:rPr lang="ja-JP" altLang="en-US" sz="2400" b="1">
                <a:latin typeface="メイリオ" panose="020B0604030504040204" pitchFamily="50" charset="-128"/>
                <a:ea typeface="メイリオ" panose="020B0604030504040204" pitchFamily="50" charset="-128"/>
              </a:rPr>
              <a:t>②購入</a:t>
            </a:r>
            <a:r>
              <a:rPr lang="ja-JP" altLang="en-US" sz="2400" b="1" dirty="0">
                <a:latin typeface="メイリオ" panose="020B0604030504040204" pitchFamily="50" charset="-128"/>
                <a:ea typeface="メイリオ" panose="020B0604030504040204" pitchFamily="50" charset="-128"/>
              </a:rPr>
              <a:t>可能予算を考える</a:t>
            </a:r>
          </a:p>
        </p:txBody>
      </p:sp>
      <p:sp>
        <p:nvSpPr>
          <p:cNvPr id="11" name="正方形/長方形 10">
            <a:extLst>
              <a:ext uri="{FF2B5EF4-FFF2-40B4-BE49-F238E27FC236}">
                <a16:creationId xmlns:a16="http://schemas.microsoft.com/office/drawing/2014/main" id="{86C74347-5E9C-4207-84CD-51F97F32525C}"/>
              </a:ext>
            </a:extLst>
          </p:cNvPr>
          <p:cNvSpPr/>
          <p:nvPr/>
        </p:nvSpPr>
        <p:spPr>
          <a:xfrm>
            <a:off x="368224" y="1916831"/>
            <a:ext cx="1827511" cy="1080117"/>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購入可能予算</a:t>
            </a:r>
          </a:p>
        </p:txBody>
      </p:sp>
      <p:sp>
        <p:nvSpPr>
          <p:cNvPr id="12" name="正方形/長方形 11">
            <a:extLst>
              <a:ext uri="{FF2B5EF4-FFF2-40B4-BE49-F238E27FC236}">
                <a16:creationId xmlns:a16="http://schemas.microsoft.com/office/drawing/2014/main" id="{E60A185F-EC80-47A3-A8B7-A8FFC1F865E7}"/>
              </a:ext>
            </a:extLst>
          </p:cNvPr>
          <p:cNvSpPr/>
          <p:nvPr/>
        </p:nvSpPr>
        <p:spPr>
          <a:xfrm>
            <a:off x="3117033" y="1916831"/>
            <a:ext cx="1518426" cy="1080117"/>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借入可能額</a:t>
            </a:r>
          </a:p>
        </p:txBody>
      </p:sp>
      <p:sp>
        <p:nvSpPr>
          <p:cNvPr id="13" name="正方形/長方形 12">
            <a:extLst>
              <a:ext uri="{FF2B5EF4-FFF2-40B4-BE49-F238E27FC236}">
                <a16:creationId xmlns:a16="http://schemas.microsoft.com/office/drawing/2014/main" id="{B46DD234-1560-4F5F-9EBC-A3D65A4FEDD6}"/>
              </a:ext>
            </a:extLst>
          </p:cNvPr>
          <p:cNvSpPr/>
          <p:nvPr/>
        </p:nvSpPr>
        <p:spPr>
          <a:xfrm>
            <a:off x="5184062" y="1916831"/>
            <a:ext cx="1518426" cy="1080117"/>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自己資金</a:t>
            </a:r>
          </a:p>
        </p:txBody>
      </p:sp>
      <p:sp>
        <p:nvSpPr>
          <p:cNvPr id="15" name="正方形/長方形 14">
            <a:extLst>
              <a:ext uri="{FF2B5EF4-FFF2-40B4-BE49-F238E27FC236}">
                <a16:creationId xmlns:a16="http://schemas.microsoft.com/office/drawing/2014/main" id="{1048973B-B2E9-4DCE-BC37-DAF7644B8074}"/>
              </a:ext>
            </a:extLst>
          </p:cNvPr>
          <p:cNvSpPr/>
          <p:nvPr/>
        </p:nvSpPr>
        <p:spPr>
          <a:xfrm>
            <a:off x="7251091" y="1916831"/>
            <a:ext cx="1518426" cy="1080117"/>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親族援助</a:t>
            </a:r>
          </a:p>
        </p:txBody>
      </p:sp>
      <p:sp>
        <p:nvSpPr>
          <p:cNvPr id="16" name="テキスト ボックス 15">
            <a:extLst>
              <a:ext uri="{FF2B5EF4-FFF2-40B4-BE49-F238E27FC236}">
                <a16:creationId xmlns:a16="http://schemas.microsoft.com/office/drawing/2014/main" id="{D1EF9624-28FE-4954-8742-8BD12B69CB1D}"/>
              </a:ext>
            </a:extLst>
          </p:cNvPr>
          <p:cNvSpPr txBox="1"/>
          <p:nvPr/>
        </p:nvSpPr>
        <p:spPr>
          <a:xfrm>
            <a:off x="2195735" y="2195279"/>
            <a:ext cx="865856" cy="523220"/>
          </a:xfrm>
          <a:prstGeom prst="rect">
            <a:avLst/>
          </a:prstGeom>
          <a:noFill/>
        </p:spPr>
        <p:txBody>
          <a:bodyPr wrap="square" rtlCol="0">
            <a:spAutoFit/>
          </a:bodyPr>
          <a:lstStyle/>
          <a:p>
            <a:pPr algn="ctr"/>
            <a:r>
              <a:rPr lang="ja-JP" altLang="en-US" sz="28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23" name="テキスト ボックス 22">
            <a:extLst>
              <a:ext uri="{FF2B5EF4-FFF2-40B4-BE49-F238E27FC236}">
                <a16:creationId xmlns:a16="http://schemas.microsoft.com/office/drawing/2014/main" id="{37F79B93-4481-497C-AFED-BF7979646954}"/>
              </a:ext>
            </a:extLst>
          </p:cNvPr>
          <p:cNvSpPr txBox="1"/>
          <p:nvPr/>
        </p:nvSpPr>
        <p:spPr>
          <a:xfrm>
            <a:off x="4481697" y="2195279"/>
            <a:ext cx="865856" cy="523220"/>
          </a:xfrm>
          <a:prstGeom prst="rect">
            <a:avLst/>
          </a:prstGeom>
          <a:noFill/>
        </p:spPr>
        <p:txBody>
          <a:bodyPr wrap="square" rtlCol="0">
            <a:spAutoFit/>
          </a:bodyPr>
          <a:lstStyle/>
          <a:p>
            <a:pPr algn="ctr"/>
            <a:r>
              <a:rPr lang="ja-JP" altLang="en-US" sz="28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24" name="テキスト ボックス 23">
            <a:extLst>
              <a:ext uri="{FF2B5EF4-FFF2-40B4-BE49-F238E27FC236}">
                <a16:creationId xmlns:a16="http://schemas.microsoft.com/office/drawing/2014/main" id="{F4889DA5-F317-4BAA-AECA-D786031EC852}"/>
              </a:ext>
            </a:extLst>
          </p:cNvPr>
          <p:cNvSpPr txBox="1"/>
          <p:nvPr/>
        </p:nvSpPr>
        <p:spPr>
          <a:xfrm>
            <a:off x="6546932" y="2195279"/>
            <a:ext cx="865856" cy="523220"/>
          </a:xfrm>
          <a:prstGeom prst="rect">
            <a:avLst/>
          </a:prstGeom>
          <a:noFill/>
        </p:spPr>
        <p:txBody>
          <a:bodyPr wrap="square" rtlCol="0">
            <a:spAutoFit/>
          </a:bodyPr>
          <a:lstStyle/>
          <a:p>
            <a:pPr algn="ctr"/>
            <a:r>
              <a:rPr lang="ja-JP" altLang="en-US" sz="28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25" name="正方形/長方形 24">
            <a:extLst>
              <a:ext uri="{FF2B5EF4-FFF2-40B4-BE49-F238E27FC236}">
                <a16:creationId xmlns:a16="http://schemas.microsoft.com/office/drawing/2014/main" id="{12E5F03B-CA48-443E-AD78-ECC6BB25B92A}"/>
              </a:ext>
            </a:extLst>
          </p:cNvPr>
          <p:cNvSpPr/>
          <p:nvPr/>
        </p:nvSpPr>
        <p:spPr>
          <a:xfrm>
            <a:off x="378733" y="3530823"/>
            <a:ext cx="1518426"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借入可能額</a:t>
            </a:r>
          </a:p>
        </p:txBody>
      </p:sp>
      <p:sp>
        <p:nvSpPr>
          <p:cNvPr id="26" name="正方形/長方形 25">
            <a:extLst>
              <a:ext uri="{FF2B5EF4-FFF2-40B4-BE49-F238E27FC236}">
                <a16:creationId xmlns:a16="http://schemas.microsoft.com/office/drawing/2014/main" id="{8F56F615-7732-4ADE-B658-20E3EE522AB8}"/>
              </a:ext>
            </a:extLst>
          </p:cNvPr>
          <p:cNvSpPr/>
          <p:nvPr/>
        </p:nvSpPr>
        <p:spPr>
          <a:xfrm>
            <a:off x="378733" y="4505568"/>
            <a:ext cx="1518426"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自己資金</a:t>
            </a:r>
          </a:p>
        </p:txBody>
      </p:sp>
      <p:sp>
        <p:nvSpPr>
          <p:cNvPr id="27" name="正方形/長方形 26">
            <a:extLst>
              <a:ext uri="{FF2B5EF4-FFF2-40B4-BE49-F238E27FC236}">
                <a16:creationId xmlns:a16="http://schemas.microsoft.com/office/drawing/2014/main" id="{105808F0-0D9F-4229-AF54-CC59D2B7436E}"/>
              </a:ext>
            </a:extLst>
          </p:cNvPr>
          <p:cNvSpPr/>
          <p:nvPr/>
        </p:nvSpPr>
        <p:spPr>
          <a:xfrm>
            <a:off x="378733" y="5480314"/>
            <a:ext cx="1518426"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親族援助</a:t>
            </a:r>
          </a:p>
        </p:txBody>
      </p:sp>
      <p:sp>
        <p:nvSpPr>
          <p:cNvPr id="28" name="正方形/長方形 27">
            <a:extLst>
              <a:ext uri="{FF2B5EF4-FFF2-40B4-BE49-F238E27FC236}">
                <a16:creationId xmlns:a16="http://schemas.microsoft.com/office/drawing/2014/main" id="{7D731366-1200-4848-B66E-B18CD66F053B}"/>
              </a:ext>
            </a:extLst>
          </p:cNvPr>
          <p:cNvSpPr/>
          <p:nvPr/>
        </p:nvSpPr>
        <p:spPr>
          <a:xfrm>
            <a:off x="2357819" y="3530823"/>
            <a:ext cx="6407447"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金融機関の住宅ローンで借り入れができる上限金額</a:t>
            </a:r>
          </a:p>
        </p:txBody>
      </p:sp>
      <p:sp>
        <p:nvSpPr>
          <p:cNvPr id="29" name="正方形/長方形 28">
            <a:extLst>
              <a:ext uri="{FF2B5EF4-FFF2-40B4-BE49-F238E27FC236}">
                <a16:creationId xmlns:a16="http://schemas.microsoft.com/office/drawing/2014/main" id="{A9162323-73F6-4CEE-BEAC-E088C12F275F}"/>
              </a:ext>
            </a:extLst>
          </p:cNvPr>
          <p:cNvSpPr/>
          <p:nvPr/>
        </p:nvSpPr>
        <p:spPr>
          <a:xfrm>
            <a:off x="2357819" y="4505568"/>
            <a:ext cx="6407447"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ご家族の貯蓄のうち、住宅購入費用に充てられる金額</a:t>
            </a:r>
          </a:p>
        </p:txBody>
      </p:sp>
      <p:sp>
        <p:nvSpPr>
          <p:cNvPr id="30" name="正方形/長方形 29">
            <a:extLst>
              <a:ext uri="{FF2B5EF4-FFF2-40B4-BE49-F238E27FC236}">
                <a16:creationId xmlns:a16="http://schemas.microsoft.com/office/drawing/2014/main" id="{A9865AFC-4439-4BA9-A142-670649B063AB}"/>
              </a:ext>
            </a:extLst>
          </p:cNvPr>
          <p:cNvSpPr/>
          <p:nvPr/>
        </p:nvSpPr>
        <p:spPr>
          <a:xfrm>
            <a:off x="2357819" y="5480314"/>
            <a:ext cx="6407447" cy="81850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親族などから住宅購入に際して援助を受ける金額</a:t>
            </a:r>
          </a:p>
        </p:txBody>
      </p:sp>
    </p:spTree>
    <p:extLst>
      <p:ext uri="{BB962C8B-B14F-4D97-AF65-F5344CB8AC3E}">
        <p14:creationId xmlns:p14="http://schemas.microsoft.com/office/powerpoint/2010/main" val="594000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23" grpId="0"/>
      <p:bldP spid="24" grpId="0"/>
      <p:bldP spid="25" grpId="0"/>
      <p:bldP spid="26" grpId="0"/>
      <p:bldP spid="27" grpId="0"/>
      <p:bldP spid="28" grpId="0"/>
      <p:bldP spid="29" grpId="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42</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357020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②購入可能予算を考える</a:t>
            </a:r>
          </a:p>
        </p:txBody>
      </p:sp>
      <p:pic>
        <p:nvPicPr>
          <p:cNvPr id="18" name="図 17">
            <a:extLst>
              <a:ext uri="{FF2B5EF4-FFF2-40B4-BE49-F238E27FC236}">
                <a16:creationId xmlns:a16="http://schemas.microsoft.com/office/drawing/2014/main" id="{C0DD374E-137F-4400-8207-BD8CF2D2174E}"/>
              </a:ext>
            </a:extLst>
          </p:cNvPr>
          <p:cNvPicPr>
            <a:picLocks noChangeAspect="1"/>
          </p:cNvPicPr>
          <p:nvPr/>
        </p:nvPicPr>
        <p:blipFill rotWithShape="1">
          <a:blip r:embed="rId3">
            <a:extLst>
              <a:ext uri="{28A0092B-C50C-407E-A947-70E740481C1C}">
                <a14:useLocalDpi xmlns:a14="http://schemas.microsoft.com/office/drawing/2010/main" val="0"/>
              </a:ext>
            </a:extLst>
          </a:blip>
          <a:srcRect r="13382" b="21651"/>
          <a:stretch/>
        </p:blipFill>
        <p:spPr>
          <a:xfrm>
            <a:off x="5724128" y="590177"/>
            <a:ext cx="3506053" cy="2378523"/>
          </a:xfrm>
          <a:prstGeom prst="rect">
            <a:avLst/>
          </a:prstGeom>
        </p:spPr>
      </p:pic>
      <p:sp>
        <p:nvSpPr>
          <p:cNvPr id="19" name="テキスト ボックス 18">
            <a:extLst>
              <a:ext uri="{FF2B5EF4-FFF2-40B4-BE49-F238E27FC236}">
                <a16:creationId xmlns:a16="http://schemas.microsoft.com/office/drawing/2014/main" id="{B10CC373-B809-41F3-B28C-90EC1DF90EC9}"/>
              </a:ext>
            </a:extLst>
          </p:cNvPr>
          <p:cNvSpPr txBox="1"/>
          <p:nvPr/>
        </p:nvSpPr>
        <p:spPr>
          <a:xfrm>
            <a:off x="374483" y="1774557"/>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年収から借入可能額を計算する</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CB1694CC-8D6A-4D60-91C4-66B41D59C676}"/>
              </a:ext>
            </a:extLst>
          </p:cNvPr>
          <p:cNvSpPr txBox="1"/>
          <p:nvPr/>
        </p:nvSpPr>
        <p:spPr>
          <a:xfrm>
            <a:off x="374483" y="2665481"/>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Step.1</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年間返済額の上限をチェック</a:t>
            </a:r>
          </a:p>
        </p:txBody>
      </p:sp>
      <p:sp>
        <p:nvSpPr>
          <p:cNvPr id="21" name="テキスト ボックス 20">
            <a:extLst>
              <a:ext uri="{FF2B5EF4-FFF2-40B4-BE49-F238E27FC236}">
                <a16:creationId xmlns:a16="http://schemas.microsoft.com/office/drawing/2014/main" id="{CCA112ED-8C2E-4A52-A625-6CD59B900181}"/>
              </a:ext>
            </a:extLst>
          </p:cNvPr>
          <p:cNvSpPr txBox="1"/>
          <p:nvPr/>
        </p:nvSpPr>
        <p:spPr>
          <a:xfrm>
            <a:off x="374483" y="4602928"/>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Step.2</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借入可能額を計算</a:t>
            </a:r>
          </a:p>
        </p:txBody>
      </p:sp>
      <p:sp>
        <p:nvSpPr>
          <p:cNvPr id="22" name="正方形/長方形 21">
            <a:extLst>
              <a:ext uri="{FF2B5EF4-FFF2-40B4-BE49-F238E27FC236}">
                <a16:creationId xmlns:a16="http://schemas.microsoft.com/office/drawing/2014/main" id="{B80D3242-601B-471D-9FFD-37921B8507CB}"/>
              </a:ext>
            </a:extLst>
          </p:cNvPr>
          <p:cNvSpPr/>
          <p:nvPr/>
        </p:nvSpPr>
        <p:spPr>
          <a:xfrm>
            <a:off x="1383206" y="3206006"/>
            <a:ext cx="7386311" cy="1107996"/>
          </a:xfrm>
          <a:prstGeom prst="rect">
            <a:avLst/>
          </a:prstGeom>
        </p:spPr>
        <p:txBody>
          <a:bodyPr wrap="square">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年間返済額の上限（A）</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税込年収 </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返済負担率</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 </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b="1" u="sng"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他のローンの年間返済額</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（※2）</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 </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返済負担率は金融機関によって異なる（年収</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400</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万円未満で</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400</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万円以上で</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35</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％など）</a:t>
            </a: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※2 </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自動車ローンやカードローンなどを含む</a:t>
            </a:r>
          </a:p>
        </p:txBody>
      </p:sp>
      <p:sp>
        <p:nvSpPr>
          <p:cNvPr id="31" name="正方形/長方形 30">
            <a:extLst>
              <a:ext uri="{FF2B5EF4-FFF2-40B4-BE49-F238E27FC236}">
                <a16:creationId xmlns:a16="http://schemas.microsoft.com/office/drawing/2014/main" id="{F8CF36F5-5F29-4AA8-9886-52F9BCD61E47}"/>
              </a:ext>
            </a:extLst>
          </p:cNvPr>
          <p:cNvSpPr/>
          <p:nvPr/>
        </p:nvSpPr>
        <p:spPr>
          <a:xfrm>
            <a:off x="1383206" y="5160674"/>
            <a:ext cx="7386311" cy="1292662"/>
          </a:xfrm>
          <a:prstGeom prst="rect">
            <a:avLst/>
          </a:prstGeom>
        </p:spPr>
        <p:txBody>
          <a:bodyPr wrap="square">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借入可能額（</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B</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＝年間返済額の上限（</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か月</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（審査金利での係数）</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※3 100</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万円を“審査金利</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”“借入期間”で借りた時の毎月の返済額</a:t>
            </a: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一般的に金融機関では実際の住宅ローン金利よりも高く設定される「審査金利」を用いて</a:t>
            </a:r>
            <a:endPar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借入可能額の審査を行う。</a:t>
            </a:r>
          </a:p>
        </p:txBody>
      </p:sp>
    </p:spTree>
    <p:extLst>
      <p:ext uri="{BB962C8B-B14F-4D97-AF65-F5344CB8AC3E}">
        <p14:creationId xmlns:p14="http://schemas.microsoft.com/office/powerpoint/2010/main" val="2550797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43</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357020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②購入可能予算を考える</a:t>
            </a:r>
          </a:p>
        </p:txBody>
      </p:sp>
      <p:pic>
        <p:nvPicPr>
          <p:cNvPr id="11" name="図 10">
            <a:extLst>
              <a:ext uri="{FF2B5EF4-FFF2-40B4-BE49-F238E27FC236}">
                <a16:creationId xmlns:a16="http://schemas.microsoft.com/office/drawing/2014/main" id="{28026C4B-7B82-4730-8D7A-8A12DE4C375B}"/>
              </a:ext>
            </a:extLst>
          </p:cNvPr>
          <p:cNvPicPr>
            <a:picLocks noChangeAspect="1"/>
          </p:cNvPicPr>
          <p:nvPr/>
        </p:nvPicPr>
        <p:blipFill>
          <a:blip r:embed="rId3"/>
          <a:stretch>
            <a:fillRect/>
          </a:stretch>
        </p:blipFill>
        <p:spPr>
          <a:xfrm>
            <a:off x="579815" y="1692114"/>
            <a:ext cx="2893874" cy="4620262"/>
          </a:xfrm>
          <a:prstGeom prst="rect">
            <a:avLst/>
          </a:prstGeom>
        </p:spPr>
      </p:pic>
      <p:pic>
        <p:nvPicPr>
          <p:cNvPr id="12" name="図 11">
            <a:extLst>
              <a:ext uri="{FF2B5EF4-FFF2-40B4-BE49-F238E27FC236}">
                <a16:creationId xmlns:a16="http://schemas.microsoft.com/office/drawing/2014/main" id="{693A6C09-0116-4CB6-A086-0FF89FB38BF3}"/>
              </a:ext>
            </a:extLst>
          </p:cNvPr>
          <p:cNvPicPr>
            <a:picLocks noChangeAspect="1"/>
          </p:cNvPicPr>
          <p:nvPr/>
        </p:nvPicPr>
        <p:blipFill>
          <a:blip r:embed="rId4"/>
          <a:stretch>
            <a:fillRect/>
          </a:stretch>
        </p:blipFill>
        <p:spPr>
          <a:xfrm>
            <a:off x="3707904" y="2150512"/>
            <a:ext cx="5061613" cy="1571841"/>
          </a:xfrm>
          <a:prstGeom prst="rect">
            <a:avLst/>
          </a:prstGeom>
          <a:ln w="28575">
            <a:solidFill>
              <a:srgbClr val="FF0000"/>
            </a:solidFill>
          </a:ln>
        </p:spPr>
      </p:pic>
      <p:sp>
        <p:nvSpPr>
          <p:cNvPr id="13" name="四角形: 角を丸くする 12">
            <a:extLst>
              <a:ext uri="{FF2B5EF4-FFF2-40B4-BE49-F238E27FC236}">
                <a16:creationId xmlns:a16="http://schemas.microsoft.com/office/drawing/2014/main" id="{01941CF6-58EB-49BE-A5DB-499B80FA7CBF}"/>
              </a:ext>
            </a:extLst>
          </p:cNvPr>
          <p:cNvSpPr/>
          <p:nvPr/>
        </p:nvSpPr>
        <p:spPr>
          <a:xfrm>
            <a:off x="384120" y="4205244"/>
            <a:ext cx="3115436" cy="979146"/>
          </a:xfrm>
          <a:prstGeom prst="roundRect">
            <a:avLst>
              <a:gd name="adj" fmla="val 3985"/>
            </a:avLst>
          </a:prstGeom>
          <a:solidFill>
            <a:srgbClr val="FFFF0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 name="直線矢印コネクタ 14">
            <a:extLst>
              <a:ext uri="{FF2B5EF4-FFF2-40B4-BE49-F238E27FC236}">
                <a16:creationId xmlns:a16="http://schemas.microsoft.com/office/drawing/2014/main" id="{441B02C3-CDCF-4821-88B1-A243DA0EED32}"/>
              </a:ext>
            </a:extLst>
          </p:cNvPr>
          <p:cNvCxnSpPr>
            <a:cxnSpLocks/>
            <a:endCxn id="12" idx="1"/>
          </p:cNvCxnSpPr>
          <p:nvPr/>
        </p:nvCxnSpPr>
        <p:spPr>
          <a:xfrm flipV="1">
            <a:off x="2339752" y="2936433"/>
            <a:ext cx="1368152" cy="1772868"/>
          </a:xfrm>
          <a:prstGeom prst="straightConnector1">
            <a:avLst/>
          </a:prstGeom>
          <a:ln w="1905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6175CE02-87B5-4D57-8787-9923BFA09F41}"/>
              </a:ext>
            </a:extLst>
          </p:cNvPr>
          <p:cNvSpPr txBox="1"/>
          <p:nvPr/>
        </p:nvSpPr>
        <p:spPr>
          <a:xfrm>
            <a:off x="0" y="4766613"/>
            <a:ext cx="9144000" cy="1603426"/>
          </a:xfrm>
          <a:prstGeom prst="rect">
            <a:avLst/>
          </a:prstGeom>
          <a:solidFill>
            <a:schemeClr val="tx1">
              <a:alpha val="60000"/>
            </a:schemeClr>
          </a:solidFill>
        </p:spPr>
        <p:txBody>
          <a:bodyPr wrap="square" rtlCol="0" anchor="ctr">
            <a:noAutofit/>
          </a:bodyPr>
          <a:lstStyle/>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年収や他の借り入れ、親族からの援助など、</a:t>
            </a:r>
            <a:endPar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資金については明確にしておく必要がある</a:t>
            </a:r>
            <a:endPar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574489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44</a:t>
            </a:fld>
            <a:endParaRPr kumimoji="1" lang="ja-JP" altLang="en-US"/>
          </a:p>
        </p:txBody>
      </p:sp>
      <p:pic>
        <p:nvPicPr>
          <p:cNvPr id="19" name="図 18">
            <a:extLst>
              <a:ext uri="{FF2B5EF4-FFF2-40B4-BE49-F238E27FC236}">
                <a16:creationId xmlns:a16="http://schemas.microsoft.com/office/drawing/2014/main" id="{C82FDA07-0EB8-4C0F-8A36-314CB806616B}"/>
              </a:ext>
            </a:extLst>
          </p:cNvPr>
          <p:cNvPicPr>
            <a:picLocks noChangeAspect="1"/>
          </p:cNvPicPr>
          <p:nvPr/>
        </p:nvPicPr>
        <p:blipFill rotWithShape="1">
          <a:blip r:embed="rId3"/>
          <a:srcRect l="17960" t="10862" r="18654" b="6399"/>
          <a:stretch/>
        </p:blipFill>
        <p:spPr>
          <a:xfrm>
            <a:off x="4511922" y="1364186"/>
            <a:ext cx="4257595" cy="3124531"/>
          </a:xfrm>
          <a:prstGeom prst="rect">
            <a:avLst/>
          </a:prstGeom>
        </p:spPr>
      </p:pic>
      <p:pic>
        <p:nvPicPr>
          <p:cNvPr id="20" name="図 19">
            <a:extLst>
              <a:ext uri="{FF2B5EF4-FFF2-40B4-BE49-F238E27FC236}">
                <a16:creationId xmlns:a16="http://schemas.microsoft.com/office/drawing/2014/main" id="{91D0EDC8-2C64-4177-B3DC-C1233282F0D3}"/>
              </a:ext>
            </a:extLst>
          </p:cNvPr>
          <p:cNvPicPr>
            <a:picLocks noChangeAspect="1"/>
          </p:cNvPicPr>
          <p:nvPr/>
        </p:nvPicPr>
        <p:blipFill rotWithShape="1">
          <a:blip r:embed="rId4"/>
          <a:srcRect l="18729" t="11260" r="17315" b="6052"/>
          <a:stretch/>
        </p:blipFill>
        <p:spPr>
          <a:xfrm>
            <a:off x="374483" y="1773736"/>
            <a:ext cx="4770650" cy="3467795"/>
          </a:xfrm>
          <a:prstGeom prst="rect">
            <a:avLst/>
          </a:prstGeom>
        </p:spPr>
      </p:pic>
      <p:pic>
        <p:nvPicPr>
          <p:cNvPr id="21" name="図 20">
            <a:extLst>
              <a:ext uri="{FF2B5EF4-FFF2-40B4-BE49-F238E27FC236}">
                <a16:creationId xmlns:a16="http://schemas.microsoft.com/office/drawing/2014/main" id="{38AB0BAE-AE2A-4AF9-B7A6-EB628EBDC15C}"/>
              </a:ext>
            </a:extLst>
          </p:cNvPr>
          <p:cNvPicPr>
            <a:picLocks noChangeAspect="1"/>
          </p:cNvPicPr>
          <p:nvPr/>
        </p:nvPicPr>
        <p:blipFill rotWithShape="1">
          <a:blip r:embed="rId5"/>
          <a:srcRect l="19435" t="12871" r="17092" b="6970"/>
          <a:stretch/>
        </p:blipFill>
        <p:spPr>
          <a:xfrm>
            <a:off x="2987824" y="2791453"/>
            <a:ext cx="4706804" cy="3341913"/>
          </a:xfrm>
          <a:prstGeom prst="rect">
            <a:avLst/>
          </a:prstGeom>
        </p:spPr>
      </p:pic>
      <p:sp>
        <p:nvSpPr>
          <p:cNvPr id="22" name="テキスト ボックス 21">
            <a:extLst>
              <a:ext uri="{FF2B5EF4-FFF2-40B4-BE49-F238E27FC236}">
                <a16:creationId xmlns:a16="http://schemas.microsoft.com/office/drawing/2014/main" id="{E6FB4AF5-76C8-47D7-8B01-F744754E2EE5}"/>
              </a:ext>
            </a:extLst>
          </p:cNvPr>
          <p:cNvSpPr txBox="1"/>
          <p:nvPr/>
        </p:nvSpPr>
        <p:spPr>
          <a:xfrm>
            <a:off x="0" y="4766613"/>
            <a:ext cx="9144000" cy="1603426"/>
          </a:xfrm>
          <a:prstGeom prst="rect">
            <a:avLst/>
          </a:prstGeom>
          <a:solidFill>
            <a:schemeClr val="tx1">
              <a:alpha val="60000"/>
            </a:schemeClr>
          </a:solidFill>
        </p:spPr>
        <p:txBody>
          <a:bodyPr wrap="square" rtlCol="0" anchor="ctr">
            <a:noAutofit/>
          </a:bodyPr>
          <a:lstStyle/>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金融機関の住宅ローン事前審査を受ける</a:t>
            </a:r>
            <a:endPar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テキスト ボックス 9">
            <a:extLst>
              <a:ext uri="{FF2B5EF4-FFF2-40B4-BE49-F238E27FC236}">
                <a16:creationId xmlns:a16="http://schemas.microsoft.com/office/drawing/2014/main" id="{438B3A1F-DEB3-4F5F-975F-00625C8C07DA}"/>
              </a:ext>
            </a:extLst>
          </p:cNvPr>
          <p:cNvSpPr txBox="1"/>
          <p:nvPr/>
        </p:nvSpPr>
        <p:spPr>
          <a:xfrm>
            <a:off x="395536" y="1061149"/>
            <a:ext cx="357020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②購入可能予算を考える</a:t>
            </a:r>
          </a:p>
        </p:txBody>
      </p:sp>
      <p:sp>
        <p:nvSpPr>
          <p:cNvPr id="11" name="正方形/長方形 10">
            <a:extLst>
              <a:ext uri="{FF2B5EF4-FFF2-40B4-BE49-F238E27FC236}">
                <a16:creationId xmlns:a16="http://schemas.microsoft.com/office/drawing/2014/main" id="{84D44CE1-5C6E-484B-895D-D4686D96C697}"/>
              </a:ext>
            </a:extLst>
          </p:cNvPr>
          <p:cNvSpPr/>
          <p:nvPr/>
        </p:nvSpPr>
        <p:spPr>
          <a:xfrm>
            <a:off x="68155" y="60187"/>
            <a:ext cx="3877985"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p>
        </p:txBody>
      </p:sp>
    </p:spTree>
    <p:extLst>
      <p:ext uri="{BB962C8B-B14F-4D97-AF65-F5344CB8AC3E}">
        <p14:creationId xmlns:p14="http://schemas.microsoft.com/office/powerpoint/2010/main" val="1177942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45</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7" name="四角形: 角を丸くする 16">
            <a:extLst>
              <a:ext uri="{FF2B5EF4-FFF2-40B4-BE49-F238E27FC236}">
                <a16:creationId xmlns:a16="http://schemas.microsoft.com/office/drawing/2014/main" id="{3276F2EC-6E1A-44A3-ADA3-6309090DD785}"/>
              </a:ext>
            </a:extLst>
          </p:cNvPr>
          <p:cNvSpPr/>
          <p:nvPr/>
        </p:nvSpPr>
        <p:spPr>
          <a:xfrm>
            <a:off x="374484" y="1894736"/>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 住宅購入予算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四角形: 角を丸くする 17">
            <a:extLst>
              <a:ext uri="{FF2B5EF4-FFF2-40B4-BE49-F238E27FC236}">
                <a16:creationId xmlns:a16="http://schemas.microsoft.com/office/drawing/2014/main" id="{977783C8-7CE9-42A3-948B-997879608634}"/>
              </a:ext>
            </a:extLst>
          </p:cNvPr>
          <p:cNvSpPr/>
          <p:nvPr/>
        </p:nvSpPr>
        <p:spPr>
          <a:xfrm>
            <a:off x="374484" y="3460045"/>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 購入可能予算</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四角形: 角を丸くする 18">
            <a:extLst>
              <a:ext uri="{FF2B5EF4-FFF2-40B4-BE49-F238E27FC236}">
                <a16:creationId xmlns:a16="http://schemas.microsoft.com/office/drawing/2014/main" id="{F97455ED-0FD3-4763-9194-4F903376AF7A}"/>
              </a:ext>
            </a:extLst>
          </p:cNvPr>
          <p:cNvSpPr/>
          <p:nvPr/>
        </p:nvSpPr>
        <p:spPr>
          <a:xfrm>
            <a:off x="374484" y="5025353"/>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③ 購入</a:t>
            </a: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希望</a:t>
            </a: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四角形: 角を丸くする 19">
            <a:extLst>
              <a:ext uri="{FF2B5EF4-FFF2-40B4-BE49-F238E27FC236}">
                <a16:creationId xmlns:a16="http://schemas.microsoft.com/office/drawing/2014/main" id="{90552D44-9C57-4464-BAFF-EF5C4612FD54}"/>
              </a:ext>
            </a:extLst>
          </p:cNvPr>
          <p:cNvSpPr/>
          <p:nvPr/>
        </p:nvSpPr>
        <p:spPr>
          <a:xfrm>
            <a:off x="2771800" y="1894736"/>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実際に購入する</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土地と建物とそれらの諸経費を合わせた合計金額</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四角形: 角を丸くする 20">
            <a:extLst>
              <a:ext uri="{FF2B5EF4-FFF2-40B4-BE49-F238E27FC236}">
                <a16:creationId xmlns:a16="http://schemas.microsoft.com/office/drawing/2014/main" id="{90B0679F-5DEB-4D87-BCDA-B751706C681F}"/>
              </a:ext>
            </a:extLst>
          </p:cNvPr>
          <p:cNvSpPr/>
          <p:nvPr/>
        </p:nvSpPr>
        <p:spPr>
          <a:xfrm>
            <a:off x="2771800" y="3460045"/>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住宅ローンと自己資金（援助含む）を合算した、</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住宅に充てることのできる予算の最大値</a:t>
            </a:r>
            <a:endParaRPr kumimoji="1"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四角形: 角を丸くする 21">
            <a:extLst>
              <a:ext uri="{FF2B5EF4-FFF2-40B4-BE49-F238E27FC236}">
                <a16:creationId xmlns:a16="http://schemas.microsoft.com/office/drawing/2014/main" id="{E7FC27FA-0684-4247-A1B8-7BECDDD60632}"/>
              </a:ext>
            </a:extLst>
          </p:cNvPr>
          <p:cNvSpPr/>
          <p:nvPr/>
        </p:nvSpPr>
        <p:spPr>
          <a:xfrm>
            <a:off x="2771800" y="5025353"/>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月々の返済額等から算出した、</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お客様が住宅に充てたいと考える予算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3889526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46</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357020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③購入希望予算を考える</a:t>
            </a:r>
          </a:p>
        </p:txBody>
      </p:sp>
      <p:sp>
        <p:nvSpPr>
          <p:cNvPr id="11" name="テキスト ボックス 10">
            <a:extLst>
              <a:ext uri="{FF2B5EF4-FFF2-40B4-BE49-F238E27FC236}">
                <a16:creationId xmlns:a16="http://schemas.microsoft.com/office/drawing/2014/main" id="{5DE8CE58-2E8D-47DB-A92B-BD9A454202B6}"/>
              </a:ext>
            </a:extLst>
          </p:cNvPr>
          <p:cNvSpPr txBox="1"/>
          <p:nvPr/>
        </p:nvSpPr>
        <p:spPr>
          <a:xfrm>
            <a:off x="374483" y="1792561"/>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支払希望額から借入額を計算する</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テキスト ボックス 11">
            <a:extLst>
              <a:ext uri="{FF2B5EF4-FFF2-40B4-BE49-F238E27FC236}">
                <a16:creationId xmlns:a16="http://schemas.microsoft.com/office/drawing/2014/main" id="{27B68583-9845-49D8-877B-A292CF165B1F}"/>
              </a:ext>
            </a:extLst>
          </p:cNvPr>
          <p:cNvSpPr txBox="1"/>
          <p:nvPr/>
        </p:nvSpPr>
        <p:spPr>
          <a:xfrm>
            <a:off x="374483" y="2683485"/>
            <a:ext cx="6717797"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Step.1</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月の支払希望額から理想の借入額を計算</a:t>
            </a:r>
          </a:p>
        </p:txBody>
      </p:sp>
      <p:sp>
        <p:nvSpPr>
          <p:cNvPr id="13" name="テキスト ボックス 12">
            <a:extLst>
              <a:ext uri="{FF2B5EF4-FFF2-40B4-BE49-F238E27FC236}">
                <a16:creationId xmlns:a16="http://schemas.microsoft.com/office/drawing/2014/main" id="{896CC6BF-0AD6-4CEF-AC7C-0D0BFC9F5654}"/>
              </a:ext>
            </a:extLst>
          </p:cNvPr>
          <p:cNvSpPr txBox="1"/>
          <p:nvPr/>
        </p:nvSpPr>
        <p:spPr>
          <a:xfrm>
            <a:off x="374483" y="4620932"/>
            <a:ext cx="8229965"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Step.2</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理想の借入額が借入可能額を上回っていないかをチェックする</a:t>
            </a:r>
          </a:p>
        </p:txBody>
      </p:sp>
      <p:sp>
        <p:nvSpPr>
          <p:cNvPr id="15" name="正方形/長方形 14">
            <a:extLst>
              <a:ext uri="{FF2B5EF4-FFF2-40B4-BE49-F238E27FC236}">
                <a16:creationId xmlns:a16="http://schemas.microsoft.com/office/drawing/2014/main" id="{5E601DC2-38B5-4F68-B96D-12256C39B861}"/>
              </a:ext>
            </a:extLst>
          </p:cNvPr>
          <p:cNvSpPr/>
          <p:nvPr/>
        </p:nvSpPr>
        <p:spPr>
          <a:xfrm>
            <a:off x="1383206" y="3224010"/>
            <a:ext cx="7386311" cy="861774"/>
          </a:xfrm>
          <a:prstGeom prst="rect">
            <a:avLst/>
          </a:prstGeom>
        </p:spPr>
        <p:txBody>
          <a:bodyPr wrap="square">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理想の借入額（</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C</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）＝月の支払希望額</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（実行金利での係数）</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a:t>
            </a:r>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0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万円を“実行金利（</a:t>
            </a:r>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）”“借入期間”で借りた時の毎月の返済額</a:t>
            </a:r>
            <a:endPar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実際に住宅ローンを借りた際の借入金利</a:t>
            </a:r>
            <a:endParaRPr lang="en-US" altLang="ja-JP" sz="12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E0138F6-1141-4250-9FD1-25E4856F82A6}"/>
              </a:ext>
            </a:extLst>
          </p:cNvPr>
          <p:cNvSpPr/>
          <p:nvPr/>
        </p:nvSpPr>
        <p:spPr>
          <a:xfrm>
            <a:off x="1383206" y="5178678"/>
            <a:ext cx="7386311" cy="338554"/>
          </a:xfrm>
          <a:prstGeom prst="rect">
            <a:avLst/>
          </a:prstGeom>
        </p:spPr>
        <p:txBody>
          <a:bodyPr wrap="square">
            <a:spAutoFit/>
          </a:bodyPr>
          <a:lstStyle/>
          <a:p>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理想の借入額（</a:t>
            </a:r>
            <a:r>
              <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C</a:t>
            </a: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借入可能額（</a:t>
            </a:r>
            <a:r>
              <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B</a:t>
            </a: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sz="12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 name="図 22">
            <a:extLst>
              <a:ext uri="{FF2B5EF4-FFF2-40B4-BE49-F238E27FC236}">
                <a16:creationId xmlns:a16="http://schemas.microsoft.com/office/drawing/2014/main" id="{16600B14-BDE6-4EB9-A48F-B7D891950139}"/>
              </a:ext>
            </a:extLst>
          </p:cNvPr>
          <p:cNvPicPr>
            <a:picLocks noChangeAspect="1"/>
          </p:cNvPicPr>
          <p:nvPr/>
        </p:nvPicPr>
        <p:blipFill rotWithShape="1">
          <a:blip r:embed="rId3">
            <a:extLst>
              <a:ext uri="{28A0092B-C50C-407E-A947-70E740481C1C}">
                <a14:useLocalDpi xmlns:a14="http://schemas.microsoft.com/office/drawing/2010/main" val="0"/>
              </a:ext>
            </a:extLst>
          </a:blip>
          <a:srcRect r="13382" b="21651"/>
          <a:stretch/>
        </p:blipFill>
        <p:spPr>
          <a:xfrm>
            <a:off x="5724128" y="590177"/>
            <a:ext cx="3506053" cy="2378523"/>
          </a:xfrm>
          <a:prstGeom prst="rect">
            <a:avLst/>
          </a:prstGeom>
        </p:spPr>
      </p:pic>
    </p:spTree>
    <p:extLst>
      <p:ext uri="{BB962C8B-B14F-4D97-AF65-F5344CB8AC3E}">
        <p14:creationId xmlns:p14="http://schemas.microsoft.com/office/powerpoint/2010/main" val="3060425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47</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1" name="テキスト ボックス 10">
            <a:extLst>
              <a:ext uri="{FF2B5EF4-FFF2-40B4-BE49-F238E27FC236}">
                <a16:creationId xmlns:a16="http://schemas.microsoft.com/office/drawing/2014/main" id="{AE8BC903-D30D-42AE-BDF9-9ADCC111B426}"/>
              </a:ext>
            </a:extLst>
          </p:cNvPr>
          <p:cNvSpPr txBox="1"/>
          <p:nvPr/>
        </p:nvSpPr>
        <p:spPr>
          <a:xfrm>
            <a:off x="-144522" y="5805264"/>
            <a:ext cx="2520280" cy="307777"/>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②購入可能予算</a:t>
            </a:r>
          </a:p>
        </p:txBody>
      </p:sp>
      <p:sp>
        <p:nvSpPr>
          <p:cNvPr id="12" name="テキスト ボックス 11">
            <a:extLst>
              <a:ext uri="{FF2B5EF4-FFF2-40B4-BE49-F238E27FC236}">
                <a16:creationId xmlns:a16="http://schemas.microsoft.com/office/drawing/2014/main" id="{3C6B1173-2D44-4588-9939-CD41160DF922}"/>
              </a:ext>
            </a:extLst>
          </p:cNvPr>
          <p:cNvSpPr txBox="1"/>
          <p:nvPr/>
        </p:nvSpPr>
        <p:spPr>
          <a:xfrm>
            <a:off x="1288162" y="5805264"/>
            <a:ext cx="2520280" cy="307777"/>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③購入希望予算</a:t>
            </a:r>
          </a:p>
        </p:txBody>
      </p:sp>
      <p:sp>
        <p:nvSpPr>
          <p:cNvPr id="13" name="テキスト ボックス 12">
            <a:extLst>
              <a:ext uri="{FF2B5EF4-FFF2-40B4-BE49-F238E27FC236}">
                <a16:creationId xmlns:a16="http://schemas.microsoft.com/office/drawing/2014/main" id="{CE765FFC-AE5A-4A96-8858-6063E4262B03}"/>
              </a:ext>
            </a:extLst>
          </p:cNvPr>
          <p:cNvSpPr txBox="1"/>
          <p:nvPr/>
        </p:nvSpPr>
        <p:spPr>
          <a:xfrm>
            <a:off x="2749116" y="5805264"/>
            <a:ext cx="2520280" cy="307777"/>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①住宅購入予算</a:t>
            </a:r>
          </a:p>
        </p:txBody>
      </p:sp>
      <p:sp>
        <p:nvSpPr>
          <p:cNvPr id="15" name="正方形/長方形 14">
            <a:extLst>
              <a:ext uri="{FF2B5EF4-FFF2-40B4-BE49-F238E27FC236}">
                <a16:creationId xmlns:a16="http://schemas.microsoft.com/office/drawing/2014/main" id="{047B5C7A-5754-4400-B6BF-49BCE55EA1D2}"/>
              </a:ext>
            </a:extLst>
          </p:cNvPr>
          <p:cNvSpPr/>
          <p:nvPr/>
        </p:nvSpPr>
        <p:spPr>
          <a:xfrm>
            <a:off x="611562" y="2463838"/>
            <a:ext cx="1008112" cy="321889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9DB9AC1-5092-4A31-BEDA-639B25A15284}"/>
              </a:ext>
            </a:extLst>
          </p:cNvPr>
          <p:cNvSpPr/>
          <p:nvPr/>
        </p:nvSpPr>
        <p:spPr>
          <a:xfrm>
            <a:off x="2044246" y="3306471"/>
            <a:ext cx="1008112" cy="2376262"/>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a:extLst>
              <a:ext uri="{FF2B5EF4-FFF2-40B4-BE49-F238E27FC236}">
                <a16:creationId xmlns:a16="http://schemas.microsoft.com/office/drawing/2014/main" id="{825FFABE-E7DA-407D-9E81-A3ED86214F14}"/>
              </a:ext>
            </a:extLst>
          </p:cNvPr>
          <p:cNvCxnSpPr>
            <a:cxnSpLocks/>
          </p:cNvCxnSpPr>
          <p:nvPr/>
        </p:nvCxnSpPr>
        <p:spPr>
          <a:xfrm flipH="1">
            <a:off x="460967" y="3306471"/>
            <a:ext cx="7632848" cy="0"/>
          </a:xfrm>
          <a:prstGeom prst="line">
            <a:avLst/>
          </a:prstGeom>
          <a:ln w="9525" cap="sq" cmpd="sng">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745780A9-58B1-4410-B451-E70607A0C540}"/>
              </a:ext>
            </a:extLst>
          </p:cNvPr>
          <p:cNvCxnSpPr>
            <a:cxnSpLocks/>
          </p:cNvCxnSpPr>
          <p:nvPr/>
        </p:nvCxnSpPr>
        <p:spPr>
          <a:xfrm flipH="1">
            <a:off x="460967" y="2463838"/>
            <a:ext cx="7632848" cy="0"/>
          </a:xfrm>
          <a:prstGeom prst="line">
            <a:avLst/>
          </a:prstGeom>
          <a:ln w="9525" cap="sq" cmpd="sng">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5DA06A85-90E5-4C4E-91CE-F6D6979E7442}"/>
              </a:ext>
            </a:extLst>
          </p:cNvPr>
          <p:cNvSpPr/>
          <p:nvPr/>
        </p:nvSpPr>
        <p:spPr>
          <a:xfrm>
            <a:off x="3505200" y="1926569"/>
            <a:ext cx="1008112" cy="375616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4732943D-B4D3-4A8F-9CFF-93147342A030}"/>
              </a:ext>
            </a:extLst>
          </p:cNvPr>
          <p:cNvSpPr/>
          <p:nvPr/>
        </p:nvSpPr>
        <p:spPr>
          <a:xfrm>
            <a:off x="3505200" y="2852258"/>
            <a:ext cx="1008112" cy="283047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AB6B788E-6C4B-4074-A0BF-AC85E0AC4FAA}"/>
              </a:ext>
            </a:extLst>
          </p:cNvPr>
          <p:cNvSpPr/>
          <p:nvPr/>
        </p:nvSpPr>
        <p:spPr>
          <a:xfrm>
            <a:off x="3505200" y="3728063"/>
            <a:ext cx="1008112" cy="19546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922ACDB2-450F-4D1D-A21B-C9E1BD2D54B8}"/>
              </a:ext>
            </a:extLst>
          </p:cNvPr>
          <p:cNvSpPr txBox="1"/>
          <p:nvPr/>
        </p:nvSpPr>
        <p:spPr>
          <a:xfrm>
            <a:off x="5169167" y="1724872"/>
            <a:ext cx="3930538" cy="584775"/>
          </a:xfrm>
          <a:prstGeom prst="rect">
            <a:avLst/>
          </a:prstGeom>
          <a:noFill/>
        </p:spPr>
        <p:txBody>
          <a:bodyPr wrap="square" rtlCol="0">
            <a:spAutoFit/>
          </a:bodyPr>
          <a:lstStyle/>
          <a:p>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現時点では物理的に買うことが出来ない</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（妥協する </a:t>
            </a:r>
            <a:r>
              <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資金援助してもらう）</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テキスト ボックス 28">
            <a:extLst>
              <a:ext uri="{FF2B5EF4-FFF2-40B4-BE49-F238E27FC236}">
                <a16:creationId xmlns:a16="http://schemas.microsoft.com/office/drawing/2014/main" id="{5512BEE8-8CBD-408E-88B0-65232987DAB2}"/>
              </a:ext>
            </a:extLst>
          </p:cNvPr>
          <p:cNvSpPr txBox="1"/>
          <p:nvPr/>
        </p:nvSpPr>
        <p:spPr>
          <a:xfrm>
            <a:off x="5169167" y="2585668"/>
            <a:ext cx="3930538" cy="584775"/>
          </a:xfrm>
          <a:prstGeom prst="rect">
            <a:avLst/>
          </a:prstGeom>
          <a:noFill/>
        </p:spPr>
        <p:txBody>
          <a:bodyPr wrap="square" rtlCol="0">
            <a:spAutoFit/>
          </a:bodyPr>
          <a:lstStyle/>
          <a:p>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頑張れば買うことはできる・・・</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（妥協する </a:t>
            </a:r>
            <a:r>
              <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予算を上げる）</a:t>
            </a:r>
            <a:endParaRPr lang="en-US" altLang="ja-JP" sz="16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 name="テキスト ボックス 29">
            <a:extLst>
              <a:ext uri="{FF2B5EF4-FFF2-40B4-BE49-F238E27FC236}">
                <a16:creationId xmlns:a16="http://schemas.microsoft.com/office/drawing/2014/main" id="{C993769B-3B2A-4FFC-B2EB-E243972D3FD6}"/>
              </a:ext>
            </a:extLst>
          </p:cNvPr>
          <p:cNvSpPr txBox="1"/>
          <p:nvPr/>
        </p:nvSpPr>
        <p:spPr>
          <a:xfrm>
            <a:off x="5169167" y="3580583"/>
            <a:ext cx="3930538" cy="338554"/>
          </a:xfrm>
          <a:prstGeom prst="rect">
            <a:avLst/>
          </a:prstGeom>
          <a:noFill/>
        </p:spPr>
        <p:txBody>
          <a:bodyPr wrap="square" rtlCol="0">
            <a:spAutoFit/>
          </a:bodyPr>
          <a:lstStyle/>
          <a:p>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問題なく買うことができる</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1" name="矢印: ストライプ 30">
            <a:extLst>
              <a:ext uri="{FF2B5EF4-FFF2-40B4-BE49-F238E27FC236}">
                <a16:creationId xmlns:a16="http://schemas.microsoft.com/office/drawing/2014/main" id="{5237F2B6-466F-430D-8264-CEA87CA657C6}"/>
              </a:ext>
            </a:extLst>
          </p:cNvPr>
          <p:cNvSpPr/>
          <p:nvPr/>
        </p:nvSpPr>
        <p:spPr>
          <a:xfrm>
            <a:off x="4610141" y="1736984"/>
            <a:ext cx="504056" cy="432048"/>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矢印: ストライプ 31">
            <a:extLst>
              <a:ext uri="{FF2B5EF4-FFF2-40B4-BE49-F238E27FC236}">
                <a16:creationId xmlns:a16="http://schemas.microsoft.com/office/drawing/2014/main" id="{94823222-D4E3-4461-B621-A398602BFAFF}"/>
              </a:ext>
            </a:extLst>
          </p:cNvPr>
          <p:cNvSpPr/>
          <p:nvPr/>
        </p:nvSpPr>
        <p:spPr>
          <a:xfrm>
            <a:off x="4610141" y="2628806"/>
            <a:ext cx="504056" cy="432048"/>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ストライプ 32">
            <a:extLst>
              <a:ext uri="{FF2B5EF4-FFF2-40B4-BE49-F238E27FC236}">
                <a16:creationId xmlns:a16="http://schemas.microsoft.com/office/drawing/2014/main" id="{0253173D-BE76-4D7A-B9B3-37F4C7DC263E}"/>
              </a:ext>
            </a:extLst>
          </p:cNvPr>
          <p:cNvSpPr/>
          <p:nvPr/>
        </p:nvSpPr>
        <p:spPr>
          <a:xfrm>
            <a:off x="4610141" y="3520628"/>
            <a:ext cx="504056" cy="432048"/>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コネクタ 36">
            <a:extLst>
              <a:ext uri="{FF2B5EF4-FFF2-40B4-BE49-F238E27FC236}">
                <a16:creationId xmlns:a16="http://schemas.microsoft.com/office/drawing/2014/main" id="{8CCF5F12-4AEA-438D-BCA0-8A07453CB5C7}"/>
              </a:ext>
            </a:extLst>
          </p:cNvPr>
          <p:cNvCxnSpPr>
            <a:cxnSpLocks/>
          </p:cNvCxnSpPr>
          <p:nvPr/>
        </p:nvCxnSpPr>
        <p:spPr>
          <a:xfrm flipH="1">
            <a:off x="374484" y="5682734"/>
            <a:ext cx="8395033" cy="0"/>
          </a:xfrm>
          <a:prstGeom prst="line">
            <a:avLst/>
          </a:prstGeom>
          <a:ln w="19050" cap="sq" cmpd="sng">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0C4D55E4-751A-406D-BEF8-58F0CAD32362}"/>
              </a:ext>
            </a:extLst>
          </p:cNvPr>
          <p:cNvSpPr txBox="1"/>
          <p:nvPr/>
        </p:nvSpPr>
        <p:spPr>
          <a:xfrm>
            <a:off x="0" y="4766613"/>
            <a:ext cx="9144000" cy="1603426"/>
          </a:xfrm>
          <a:prstGeom prst="rect">
            <a:avLst/>
          </a:prstGeom>
          <a:solidFill>
            <a:schemeClr val="tx1">
              <a:alpha val="60000"/>
            </a:schemeClr>
          </a:solidFill>
        </p:spPr>
        <p:txBody>
          <a:bodyPr wrap="square" rtlCol="0" anchor="ctr">
            <a:noAutofit/>
          </a:bodyPr>
          <a:lstStyle/>
          <a:p>
            <a:pPr algn="ctr">
              <a:lnSpc>
                <a:spcPct val="150000"/>
              </a:lnSpc>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予算にギャップがある場合は、それを埋めることを考える</a:t>
            </a:r>
            <a:endPar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3695957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par>
                                <p:cTn id="27" presetID="22" presetClass="entr" presetSubtype="8"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left)">
                                      <p:cBhvr>
                                        <p:cTn id="68" dur="500"/>
                                        <p:tgtEl>
                                          <p:spTgt spid="3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animBg="1"/>
      <p:bldP spid="16" grpId="0" animBg="1"/>
      <p:bldP spid="25" grpId="0" animBg="1"/>
      <p:bldP spid="26" grpId="0" animBg="1"/>
      <p:bldP spid="27" grpId="0" animBg="1"/>
      <p:bldP spid="28" grpId="0"/>
      <p:bldP spid="29" grpId="0"/>
      <p:bldP spid="30" grpId="0"/>
      <p:bldP spid="31" grpId="0" animBg="1"/>
      <p:bldP spid="32" grpId="0" animBg="1"/>
      <p:bldP spid="33" grpId="0" animBg="1"/>
      <p:bldP spid="3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48</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49353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予算のギャップを埋めるために</a:t>
            </a:r>
          </a:p>
        </p:txBody>
      </p:sp>
      <p:pic>
        <p:nvPicPr>
          <p:cNvPr id="34" name="図 33">
            <a:extLst>
              <a:ext uri="{FF2B5EF4-FFF2-40B4-BE49-F238E27FC236}">
                <a16:creationId xmlns:a16="http://schemas.microsoft.com/office/drawing/2014/main" id="{64941B6B-D670-4F0C-834D-FDFEBBBAE20F}"/>
              </a:ext>
            </a:extLst>
          </p:cNvPr>
          <p:cNvPicPr>
            <a:picLocks noChangeAspect="1"/>
          </p:cNvPicPr>
          <p:nvPr/>
        </p:nvPicPr>
        <p:blipFill>
          <a:blip r:embed="rId3"/>
          <a:stretch>
            <a:fillRect/>
          </a:stretch>
        </p:blipFill>
        <p:spPr>
          <a:xfrm>
            <a:off x="374483" y="2178160"/>
            <a:ext cx="4248378" cy="2241054"/>
          </a:xfrm>
          <a:prstGeom prst="rect">
            <a:avLst/>
          </a:prstGeom>
        </p:spPr>
      </p:pic>
      <p:sp>
        <p:nvSpPr>
          <p:cNvPr id="35" name="テキスト ボックス 34">
            <a:extLst>
              <a:ext uri="{FF2B5EF4-FFF2-40B4-BE49-F238E27FC236}">
                <a16:creationId xmlns:a16="http://schemas.microsoft.com/office/drawing/2014/main" id="{2B668478-CD03-4052-A113-8E4B726CBC3E}"/>
              </a:ext>
            </a:extLst>
          </p:cNvPr>
          <p:cNvSpPr txBox="1"/>
          <p:nvPr/>
        </p:nvSpPr>
        <p:spPr>
          <a:xfrm>
            <a:off x="374483" y="1808828"/>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親族援助～贈与税の非課税枠</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36" name="図 35">
            <a:extLst>
              <a:ext uri="{FF2B5EF4-FFF2-40B4-BE49-F238E27FC236}">
                <a16:creationId xmlns:a16="http://schemas.microsoft.com/office/drawing/2014/main" id="{0198ECD0-261F-4C16-993D-11391833C8F9}"/>
              </a:ext>
            </a:extLst>
          </p:cNvPr>
          <p:cNvPicPr>
            <a:picLocks noChangeAspect="1"/>
          </p:cNvPicPr>
          <p:nvPr/>
        </p:nvPicPr>
        <p:blipFill>
          <a:blip r:embed="rId4"/>
          <a:stretch>
            <a:fillRect/>
          </a:stretch>
        </p:blipFill>
        <p:spPr>
          <a:xfrm>
            <a:off x="5091289" y="2178160"/>
            <a:ext cx="3225127" cy="4313257"/>
          </a:xfrm>
          <a:prstGeom prst="rect">
            <a:avLst/>
          </a:prstGeom>
        </p:spPr>
      </p:pic>
      <p:sp>
        <p:nvSpPr>
          <p:cNvPr id="38" name="テキスト ボックス 37">
            <a:extLst>
              <a:ext uri="{FF2B5EF4-FFF2-40B4-BE49-F238E27FC236}">
                <a16:creationId xmlns:a16="http://schemas.microsoft.com/office/drawing/2014/main" id="{38B726A4-ADBA-4246-B52D-3A0637DE516B}"/>
              </a:ext>
            </a:extLst>
          </p:cNvPr>
          <p:cNvSpPr txBox="1"/>
          <p:nvPr/>
        </p:nvSpPr>
        <p:spPr>
          <a:xfrm>
            <a:off x="4869469" y="1808828"/>
            <a:ext cx="4341533"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支払額の調整～住宅ローン減税</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0" name="テキスト ボックス 39">
            <a:extLst>
              <a:ext uri="{FF2B5EF4-FFF2-40B4-BE49-F238E27FC236}">
                <a16:creationId xmlns:a16="http://schemas.microsoft.com/office/drawing/2014/main" id="{06AAA7D3-204E-4D36-97A0-1D702AAB8423}"/>
              </a:ext>
            </a:extLst>
          </p:cNvPr>
          <p:cNvSpPr txBox="1"/>
          <p:nvPr/>
        </p:nvSpPr>
        <p:spPr>
          <a:xfrm>
            <a:off x="374483" y="4856971"/>
            <a:ext cx="4341533" cy="1200329"/>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借入上限アップ～ローン変則活用</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・収入合算（ペアローン）</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・審査金利の低い金融機関活用</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　・諸費用ローン（ノンバンク）</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667559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49</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テキスト ボックス 9">
            <a:extLst>
              <a:ext uri="{FF2B5EF4-FFF2-40B4-BE49-F238E27FC236}">
                <a16:creationId xmlns:a16="http://schemas.microsoft.com/office/drawing/2014/main" id="{33B78217-DF37-496E-92D1-9BEB5D58721D}"/>
              </a:ext>
            </a:extLst>
          </p:cNvPr>
          <p:cNvSpPr txBox="1"/>
          <p:nvPr/>
        </p:nvSpPr>
        <p:spPr>
          <a:xfrm>
            <a:off x="374483" y="1893155"/>
            <a:ext cx="8229965" cy="369332"/>
          </a:xfrm>
          <a:prstGeom prst="rect">
            <a:avLst/>
          </a:prstGeom>
          <a:noFill/>
        </p:spPr>
        <p:txBody>
          <a:bodyPr wrap="square" rtlCol="0">
            <a:spAutoFit/>
          </a:bodyPr>
          <a:lstStyle/>
          <a:p>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ライフプラン～キャッシュフロー分析で予算アップ</a:t>
            </a:r>
            <a:r>
              <a:rPr lang="en-US" altLang="ja-JP"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1" name="図 10">
            <a:extLst>
              <a:ext uri="{FF2B5EF4-FFF2-40B4-BE49-F238E27FC236}">
                <a16:creationId xmlns:a16="http://schemas.microsoft.com/office/drawing/2014/main" id="{13922073-982A-4CD3-A9C6-FF6475DABE51}"/>
              </a:ext>
            </a:extLst>
          </p:cNvPr>
          <p:cNvPicPr>
            <a:picLocks noChangeAspect="1"/>
          </p:cNvPicPr>
          <p:nvPr/>
        </p:nvPicPr>
        <p:blipFill>
          <a:blip r:embed="rId3"/>
          <a:stretch>
            <a:fillRect/>
          </a:stretch>
        </p:blipFill>
        <p:spPr>
          <a:xfrm>
            <a:off x="374483" y="2325203"/>
            <a:ext cx="6876256" cy="3012854"/>
          </a:xfrm>
          <a:prstGeom prst="rect">
            <a:avLst/>
          </a:prstGeom>
        </p:spPr>
      </p:pic>
      <p:pic>
        <p:nvPicPr>
          <p:cNvPr id="12" name="図 11">
            <a:extLst>
              <a:ext uri="{FF2B5EF4-FFF2-40B4-BE49-F238E27FC236}">
                <a16:creationId xmlns:a16="http://schemas.microsoft.com/office/drawing/2014/main" id="{1FDFD6D5-330D-42F7-81A6-99E4B1C27AE8}"/>
              </a:ext>
            </a:extLst>
          </p:cNvPr>
          <p:cNvPicPr>
            <a:picLocks noChangeAspect="1"/>
          </p:cNvPicPr>
          <p:nvPr/>
        </p:nvPicPr>
        <p:blipFill>
          <a:blip r:embed="rId4"/>
          <a:stretch>
            <a:fillRect/>
          </a:stretch>
        </p:blipFill>
        <p:spPr>
          <a:xfrm>
            <a:off x="1317197" y="3212976"/>
            <a:ext cx="7452320" cy="3326811"/>
          </a:xfrm>
          <a:prstGeom prst="rect">
            <a:avLst/>
          </a:prstGeom>
        </p:spPr>
      </p:pic>
      <p:sp>
        <p:nvSpPr>
          <p:cNvPr id="13" name="テキスト ボックス 12">
            <a:extLst>
              <a:ext uri="{FF2B5EF4-FFF2-40B4-BE49-F238E27FC236}">
                <a16:creationId xmlns:a16="http://schemas.microsoft.com/office/drawing/2014/main" id="{B4FF89B7-5456-472E-AB70-254E09A4D99A}"/>
              </a:ext>
            </a:extLst>
          </p:cNvPr>
          <p:cNvSpPr txBox="1"/>
          <p:nvPr/>
        </p:nvSpPr>
        <p:spPr>
          <a:xfrm>
            <a:off x="395536" y="1061149"/>
            <a:ext cx="4493538"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予算のギャップを埋めるために</a:t>
            </a:r>
          </a:p>
        </p:txBody>
      </p:sp>
    </p:spTree>
    <p:extLst>
      <p:ext uri="{BB962C8B-B14F-4D97-AF65-F5344CB8AC3E}">
        <p14:creationId xmlns:p14="http://schemas.microsoft.com/office/powerpoint/2010/main" val="1719756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5</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288353"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はじめに ～資金計画の目的～</a:t>
            </a:r>
          </a:p>
        </p:txBody>
      </p:sp>
      <p:sp>
        <p:nvSpPr>
          <p:cNvPr id="6" name="正方形/長方形 5">
            <a:extLst>
              <a:ext uri="{FF2B5EF4-FFF2-40B4-BE49-F238E27FC236}">
                <a16:creationId xmlns:a16="http://schemas.microsoft.com/office/drawing/2014/main" id="{21CB608B-CA8F-46FF-9250-28DD8E90E3BB}"/>
              </a:ext>
            </a:extLst>
          </p:cNvPr>
          <p:cNvSpPr/>
          <p:nvPr/>
        </p:nvSpPr>
        <p:spPr>
          <a:xfrm>
            <a:off x="595174" y="1165384"/>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①</a:t>
            </a:r>
          </a:p>
        </p:txBody>
      </p:sp>
      <p:sp>
        <p:nvSpPr>
          <p:cNvPr id="7" name="正方形/長方形 6">
            <a:extLst>
              <a:ext uri="{FF2B5EF4-FFF2-40B4-BE49-F238E27FC236}">
                <a16:creationId xmlns:a16="http://schemas.microsoft.com/office/drawing/2014/main" id="{AC12B8F0-6570-4B6C-8BC1-9A115F5E863F}"/>
              </a:ext>
            </a:extLst>
          </p:cNvPr>
          <p:cNvSpPr/>
          <p:nvPr/>
        </p:nvSpPr>
        <p:spPr>
          <a:xfrm>
            <a:off x="1630720" y="1165384"/>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住宅購入にかかる費用を理解する</a:t>
            </a:r>
          </a:p>
        </p:txBody>
      </p:sp>
      <p:sp>
        <p:nvSpPr>
          <p:cNvPr id="8" name="正方形/長方形 7">
            <a:extLst>
              <a:ext uri="{FF2B5EF4-FFF2-40B4-BE49-F238E27FC236}">
                <a16:creationId xmlns:a16="http://schemas.microsoft.com/office/drawing/2014/main" id="{129B9E7E-F5DC-4031-AE61-01B3E02109B2}"/>
              </a:ext>
            </a:extLst>
          </p:cNvPr>
          <p:cNvSpPr/>
          <p:nvPr/>
        </p:nvSpPr>
        <p:spPr>
          <a:xfrm>
            <a:off x="595174" y="2457283"/>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②</a:t>
            </a:r>
          </a:p>
        </p:txBody>
      </p:sp>
      <p:sp>
        <p:nvSpPr>
          <p:cNvPr id="9" name="正方形/長方形 8">
            <a:extLst>
              <a:ext uri="{FF2B5EF4-FFF2-40B4-BE49-F238E27FC236}">
                <a16:creationId xmlns:a16="http://schemas.microsoft.com/office/drawing/2014/main" id="{5B6F8A50-855B-4EC2-B2E1-14418BF943A6}"/>
              </a:ext>
            </a:extLst>
          </p:cNvPr>
          <p:cNvSpPr/>
          <p:nvPr/>
        </p:nvSpPr>
        <p:spPr>
          <a:xfrm>
            <a:off x="1630720" y="2457283"/>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希望金額で住宅ローンが組めるかどうかをチェックする</a:t>
            </a:r>
          </a:p>
        </p:txBody>
      </p:sp>
      <p:sp>
        <p:nvSpPr>
          <p:cNvPr id="10" name="正方形/長方形 9">
            <a:extLst>
              <a:ext uri="{FF2B5EF4-FFF2-40B4-BE49-F238E27FC236}">
                <a16:creationId xmlns:a16="http://schemas.microsoft.com/office/drawing/2014/main" id="{238015B5-E0FF-4293-983A-739A55B27B05}"/>
              </a:ext>
            </a:extLst>
          </p:cNvPr>
          <p:cNvSpPr/>
          <p:nvPr/>
        </p:nvSpPr>
        <p:spPr>
          <a:xfrm>
            <a:off x="595174" y="3744937"/>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③</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正方形/長方形 10">
            <a:extLst>
              <a:ext uri="{FF2B5EF4-FFF2-40B4-BE49-F238E27FC236}">
                <a16:creationId xmlns:a16="http://schemas.microsoft.com/office/drawing/2014/main" id="{5973CF13-F86D-4F89-A73A-15DE7F1A9B60}"/>
              </a:ext>
            </a:extLst>
          </p:cNvPr>
          <p:cNvSpPr/>
          <p:nvPr/>
        </p:nvSpPr>
        <p:spPr>
          <a:xfrm>
            <a:off x="1630720" y="3744937"/>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気に入った土地の申し込み（予約）をするための権利を獲得する</a:t>
            </a:r>
          </a:p>
        </p:txBody>
      </p:sp>
      <p:sp>
        <p:nvSpPr>
          <p:cNvPr id="12" name="正方形/長方形 11">
            <a:extLst>
              <a:ext uri="{FF2B5EF4-FFF2-40B4-BE49-F238E27FC236}">
                <a16:creationId xmlns:a16="http://schemas.microsoft.com/office/drawing/2014/main" id="{4C420918-28EC-4F45-A2C4-D4E95DEE3A82}"/>
              </a:ext>
            </a:extLst>
          </p:cNvPr>
          <p:cNvSpPr/>
          <p:nvPr/>
        </p:nvSpPr>
        <p:spPr>
          <a:xfrm>
            <a:off x="595174" y="5032591"/>
            <a:ext cx="864096" cy="864096"/>
          </a:xfrm>
          <a:prstGeom prst="rect">
            <a:avLst/>
          </a:prstGeom>
          <a:solidFill>
            <a:schemeClr val="bg1">
              <a:lumMod val="8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④</a:t>
            </a:r>
          </a:p>
        </p:txBody>
      </p:sp>
      <p:sp>
        <p:nvSpPr>
          <p:cNvPr id="13" name="正方形/長方形 12">
            <a:extLst>
              <a:ext uri="{FF2B5EF4-FFF2-40B4-BE49-F238E27FC236}">
                <a16:creationId xmlns:a16="http://schemas.microsoft.com/office/drawing/2014/main" id="{1BCCE633-1A65-4DC8-B049-09AD93F925E5}"/>
              </a:ext>
            </a:extLst>
          </p:cNvPr>
          <p:cNvSpPr/>
          <p:nvPr/>
        </p:nvSpPr>
        <p:spPr>
          <a:xfrm>
            <a:off x="1630720" y="5032591"/>
            <a:ext cx="6872299" cy="864096"/>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住宅購入にかける予算を明確にする</a:t>
            </a:r>
          </a:p>
        </p:txBody>
      </p:sp>
    </p:spTree>
    <p:extLst>
      <p:ext uri="{BB962C8B-B14F-4D97-AF65-F5344CB8AC3E}">
        <p14:creationId xmlns:p14="http://schemas.microsoft.com/office/powerpoint/2010/main" val="3310623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50</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3877985"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住宅購入予算を明確にする</a:t>
            </a:r>
            <a:endPar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テキスト ボックス 13">
            <a:extLst>
              <a:ext uri="{FF2B5EF4-FFF2-40B4-BE49-F238E27FC236}">
                <a16:creationId xmlns:a16="http://schemas.microsoft.com/office/drawing/2014/main" id="{2C7A8B00-D0CB-43B0-993E-ED529E2F5EE5}"/>
              </a:ext>
            </a:extLst>
          </p:cNvPr>
          <p:cNvSpPr txBox="1"/>
          <p:nvPr/>
        </p:nvSpPr>
        <p:spPr>
          <a:xfrm>
            <a:off x="395536" y="1061149"/>
            <a:ext cx="4724370" cy="600164"/>
          </a:xfrm>
          <a:prstGeom prst="rect">
            <a:avLst/>
          </a:prstGeom>
          <a:noFill/>
        </p:spPr>
        <p:txBody>
          <a:bodyPr wrap="none" rtlCol="0">
            <a:spAutoFit/>
          </a:bodyPr>
          <a:lstStyle/>
          <a:p>
            <a:pPr>
              <a:lnSpc>
                <a:spcPct val="150000"/>
              </a:lnSpc>
            </a:pPr>
            <a:r>
              <a:rPr lang="ja-JP" altLang="en-US" sz="2400" b="1" dirty="0">
                <a:latin typeface="メイリオ" panose="020B0604030504040204" pitchFamily="50" charset="-128"/>
                <a:ea typeface="メイリオ" panose="020B0604030504040204" pitchFamily="50" charset="-128"/>
              </a:rPr>
              <a:t>資金計画で大事な ” </a:t>
            </a:r>
            <a:r>
              <a:rPr lang="en-US" altLang="ja-JP" sz="2400" b="1" dirty="0">
                <a:latin typeface="メイリオ" panose="020B0604030504040204" pitchFamily="50" charset="-128"/>
                <a:ea typeface="メイリオ" panose="020B0604030504040204" pitchFamily="50" charset="-128"/>
              </a:rPr>
              <a:t>3</a:t>
            </a:r>
            <a:r>
              <a:rPr lang="ja-JP" altLang="en-US" sz="2400" b="1" dirty="0">
                <a:latin typeface="メイリオ" panose="020B0604030504040204" pitchFamily="50" charset="-128"/>
                <a:ea typeface="メイリオ" panose="020B0604030504040204" pitchFamily="50" charset="-128"/>
              </a:rPr>
              <a:t>つの予算 ”</a:t>
            </a:r>
          </a:p>
        </p:txBody>
      </p:sp>
      <p:sp>
        <p:nvSpPr>
          <p:cNvPr id="17" name="四角形: 角を丸くする 16">
            <a:extLst>
              <a:ext uri="{FF2B5EF4-FFF2-40B4-BE49-F238E27FC236}">
                <a16:creationId xmlns:a16="http://schemas.microsoft.com/office/drawing/2014/main" id="{3276F2EC-6E1A-44A3-ADA3-6309090DD785}"/>
              </a:ext>
            </a:extLst>
          </p:cNvPr>
          <p:cNvSpPr/>
          <p:nvPr/>
        </p:nvSpPr>
        <p:spPr>
          <a:xfrm>
            <a:off x="374484" y="1894736"/>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① 住宅購入予算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8" name="四角形: 角を丸くする 17">
            <a:extLst>
              <a:ext uri="{FF2B5EF4-FFF2-40B4-BE49-F238E27FC236}">
                <a16:creationId xmlns:a16="http://schemas.microsoft.com/office/drawing/2014/main" id="{977783C8-7CE9-42A3-948B-997879608634}"/>
              </a:ext>
            </a:extLst>
          </p:cNvPr>
          <p:cNvSpPr/>
          <p:nvPr/>
        </p:nvSpPr>
        <p:spPr>
          <a:xfrm>
            <a:off x="374484" y="3460045"/>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 購入可能予算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四角形: 角を丸くする 18">
            <a:extLst>
              <a:ext uri="{FF2B5EF4-FFF2-40B4-BE49-F238E27FC236}">
                <a16:creationId xmlns:a16="http://schemas.microsoft.com/office/drawing/2014/main" id="{F97455ED-0FD3-4763-9194-4F903376AF7A}"/>
              </a:ext>
            </a:extLst>
          </p:cNvPr>
          <p:cNvSpPr/>
          <p:nvPr/>
        </p:nvSpPr>
        <p:spPr>
          <a:xfrm>
            <a:off x="374484" y="5025353"/>
            <a:ext cx="2253300" cy="1355975"/>
          </a:xfrm>
          <a:prstGeom prst="roundRect">
            <a:avLst>
              <a:gd name="adj" fmla="val 4893"/>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③ 購入</a:t>
            </a:r>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希望</a:t>
            </a:r>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四角形: 角を丸くする 19">
            <a:extLst>
              <a:ext uri="{FF2B5EF4-FFF2-40B4-BE49-F238E27FC236}">
                <a16:creationId xmlns:a16="http://schemas.microsoft.com/office/drawing/2014/main" id="{90552D44-9C57-4464-BAFF-EF5C4612FD54}"/>
              </a:ext>
            </a:extLst>
          </p:cNvPr>
          <p:cNvSpPr/>
          <p:nvPr/>
        </p:nvSpPr>
        <p:spPr>
          <a:xfrm>
            <a:off x="2771800" y="1894736"/>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実際に購入する</a:t>
            </a:r>
            <a:endParaRPr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土地と建物とそれらの諸経費を合わせた合計金額</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四角形: 角を丸くする 20">
            <a:extLst>
              <a:ext uri="{FF2B5EF4-FFF2-40B4-BE49-F238E27FC236}">
                <a16:creationId xmlns:a16="http://schemas.microsoft.com/office/drawing/2014/main" id="{90B0679F-5DEB-4D87-BCDA-B751706C681F}"/>
              </a:ext>
            </a:extLst>
          </p:cNvPr>
          <p:cNvSpPr/>
          <p:nvPr/>
        </p:nvSpPr>
        <p:spPr>
          <a:xfrm>
            <a:off x="2771800" y="3460045"/>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住宅ローンと自己資金（援助含む）を合算した、</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住宅に充てることのできる予算の最大値</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四角形: 角を丸くする 21">
            <a:extLst>
              <a:ext uri="{FF2B5EF4-FFF2-40B4-BE49-F238E27FC236}">
                <a16:creationId xmlns:a16="http://schemas.microsoft.com/office/drawing/2014/main" id="{E7FC27FA-0684-4247-A1B8-7BECDDD60632}"/>
              </a:ext>
            </a:extLst>
          </p:cNvPr>
          <p:cNvSpPr/>
          <p:nvPr/>
        </p:nvSpPr>
        <p:spPr>
          <a:xfrm>
            <a:off x="2771800" y="5025353"/>
            <a:ext cx="5997716" cy="1355975"/>
          </a:xfrm>
          <a:prstGeom prst="roundRect">
            <a:avLst>
              <a:gd name="adj" fmla="val 4893"/>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月々の返済額等から算出した、</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お客様が住宅に充てたいと考える予算</a:t>
            </a:r>
            <a:endParaRPr kumimoji="1" lang="en-US" altLang="ja-JP"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135807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③ 住宅ローンと事前審査を知る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51</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275402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室内, 座っている が含まれている画像&#10;&#10;自動的に生成された説明">
            <a:extLst>
              <a:ext uri="{FF2B5EF4-FFF2-40B4-BE49-F238E27FC236}">
                <a16:creationId xmlns:a16="http://schemas.microsoft.com/office/drawing/2014/main" id="{05BBAAFF-7D53-47E4-9A19-BB9270CC13BD}"/>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1417"/>
          <a:stretch/>
        </p:blipFill>
        <p:spPr>
          <a:xfrm>
            <a:off x="0" y="584200"/>
            <a:ext cx="9144000" cy="6009640"/>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52</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4018004" y="2967335"/>
            <a:ext cx="1107996" cy="461665"/>
          </a:xfrm>
          <a:prstGeom prst="rect">
            <a:avLst/>
          </a:prstGeom>
        </p:spPr>
        <p:txBody>
          <a:bodyPr wrap="none">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おわり</a:t>
            </a:r>
          </a:p>
        </p:txBody>
      </p:sp>
      <p:cxnSp>
        <p:nvCxnSpPr>
          <p:cNvPr id="5" name="直線コネクタ 4">
            <a:extLst>
              <a:ext uri="{FF2B5EF4-FFF2-40B4-BE49-F238E27FC236}">
                <a16:creationId xmlns:a16="http://schemas.microsoft.com/office/drawing/2014/main" id="{70EF62BD-F7FB-4E32-8469-1F9D8D548369}"/>
              </a:ext>
            </a:extLst>
          </p:cNvPr>
          <p:cNvCxnSpPr>
            <a:cxnSpLocks/>
          </p:cNvCxnSpPr>
          <p:nvPr/>
        </p:nvCxnSpPr>
        <p:spPr>
          <a:xfrm>
            <a:off x="0" y="3429000"/>
            <a:ext cx="9144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43FFF8CA-4661-4D7C-9E0C-6068F9FF319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07903" y="4309930"/>
            <a:ext cx="1728194" cy="978098"/>
          </a:xfrm>
          <a:prstGeom prst="rect">
            <a:avLst/>
          </a:prstGeom>
        </p:spPr>
      </p:pic>
    </p:spTree>
    <p:extLst>
      <p:ext uri="{BB962C8B-B14F-4D97-AF65-F5344CB8AC3E}">
        <p14:creationId xmlns:p14="http://schemas.microsoft.com/office/powerpoint/2010/main" val="2421163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EA08D9ED-9673-44F8-834D-5D573E0EF1D5}"/>
              </a:ext>
            </a:extLst>
          </p:cNvPr>
          <p:cNvPicPr>
            <a:picLocks noChangeAspect="1"/>
          </p:cNvPicPr>
          <p:nvPr/>
        </p:nvPicPr>
        <p:blipFill>
          <a:blip r:embed="rId2"/>
          <a:stretch>
            <a:fillRect/>
          </a:stretch>
        </p:blipFill>
        <p:spPr>
          <a:xfrm>
            <a:off x="290384" y="692696"/>
            <a:ext cx="8533576" cy="5845345"/>
          </a:xfrm>
          <a:prstGeom prst="rect">
            <a:avLst/>
          </a:prstGeom>
        </p:spPr>
      </p:pic>
      <p:sp>
        <p:nvSpPr>
          <p:cNvPr id="8" name="正方形/長方形 7">
            <a:extLst>
              <a:ext uri="{FF2B5EF4-FFF2-40B4-BE49-F238E27FC236}">
                <a16:creationId xmlns:a16="http://schemas.microsoft.com/office/drawing/2014/main" id="{37731333-898A-44CA-B466-06726AEC3031}"/>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おわりに ～資金計画を行ってみる～</a:t>
            </a:r>
          </a:p>
        </p:txBody>
      </p:sp>
    </p:spTree>
    <p:extLst>
      <p:ext uri="{BB962C8B-B14F-4D97-AF65-F5344CB8AC3E}">
        <p14:creationId xmlns:p14="http://schemas.microsoft.com/office/powerpoint/2010/main" val="1893803825"/>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③ 住宅ローンと事前審査</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54</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13647358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テーブル, 室内, 座っている が含まれている画像&#10;&#10;自動的に生成された説明">
            <a:extLst>
              <a:ext uri="{FF2B5EF4-FFF2-40B4-BE49-F238E27FC236}">
                <a16:creationId xmlns:a16="http://schemas.microsoft.com/office/drawing/2014/main" id="{7E7E5CF3-D0D2-40A6-A005-78F0BDEC74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 y="0"/>
            <a:ext cx="10287000" cy="6858000"/>
          </a:xfrm>
          <a:prstGeom prst="rect">
            <a:avLst/>
          </a:prstGeom>
        </p:spPr>
      </p:pic>
      <p:sp>
        <p:nvSpPr>
          <p:cNvPr id="11" name="テキスト ボックス 10">
            <a:extLst>
              <a:ext uri="{FF2B5EF4-FFF2-40B4-BE49-F238E27FC236}">
                <a16:creationId xmlns:a16="http://schemas.microsoft.com/office/drawing/2014/main" id="{1B2D8854-FB42-4310-B164-FBEDE879F19C}"/>
              </a:ext>
            </a:extLst>
          </p:cNvPr>
          <p:cNvSpPr txBox="1"/>
          <p:nvPr/>
        </p:nvSpPr>
        <p:spPr>
          <a:xfrm>
            <a:off x="555516" y="2852936"/>
            <a:ext cx="8032968" cy="646331"/>
          </a:xfrm>
          <a:prstGeom prst="rect">
            <a:avLst/>
          </a:prstGeom>
          <a:noFill/>
        </p:spPr>
        <p:txBody>
          <a:bodyPr wrap="none" rtlCol="0">
            <a:spAutoFit/>
          </a:bodyPr>
          <a:lstStyle/>
          <a:p>
            <a:pPr algn="ctr"/>
            <a:r>
              <a:rPr kumimoji="1" lang="ja-JP" altLang="en-US" sz="3600" b="1" dirty="0">
                <a:latin typeface="メイリオ" panose="020B0604030504040204" pitchFamily="50" charset="-128"/>
                <a:ea typeface="メイリオ" panose="020B0604030504040204" pitchFamily="50" charset="-128"/>
              </a:rPr>
              <a:t>住宅のプロが教える資金計画セミナー</a:t>
            </a:r>
          </a:p>
        </p:txBody>
      </p:sp>
      <p:pic>
        <p:nvPicPr>
          <p:cNvPr id="12" name="図 11">
            <a:extLst>
              <a:ext uri="{FF2B5EF4-FFF2-40B4-BE49-F238E27FC236}">
                <a16:creationId xmlns:a16="http://schemas.microsoft.com/office/drawing/2014/main" id="{F8523789-8F21-4396-88F1-A36B6114791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275856" y="4869160"/>
            <a:ext cx="2592288" cy="1467146"/>
          </a:xfrm>
          <a:prstGeom prst="rect">
            <a:avLst/>
          </a:prstGeom>
        </p:spPr>
      </p:pic>
      <p:sp>
        <p:nvSpPr>
          <p:cNvPr id="6" name="テキスト ボックス 5">
            <a:extLst>
              <a:ext uri="{FF2B5EF4-FFF2-40B4-BE49-F238E27FC236}">
                <a16:creationId xmlns:a16="http://schemas.microsoft.com/office/drawing/2014/main" id="{4705F7A5-D850-4C20-866B-B62121D310B3}"/>
              </a:ext>
            </a:extLst>
          </p:cNvPr>
          <p:cNvSpPr txBox="1"/>
          <p:nvPr/>
        </p:nvSpPr>
        <p:spPr>
          <a:xfrm>
            <a:off x="8094534" y="5602733"/>
            <a:ext cx="987899" cy="646331"/>
          </a:xfrm>
          <a:prstGeom prst="rect">
            <a:avLst/>
          </a:prstGeom>
          <a:noFill/>
        </p:spPr>
        <p:txBody>
          <a:bodyPr wrap="none" rtlCol="0">
            <a:spAutoFit/>
          </a:bodyPr>
          <a:lstStyle/>
          <a:p>
            <a:pPr algn="ctr"/>
            <a:r>
              <a:rPr lang="en-US" altLang="ja-JP" sz="3600" b="1" dirty="0">
                <a:latin typeface="メイリオ" panose="020B0604030504040204" pitchFamily="50" charset="-128"/>
                <a:ea typeface="メイリオ" panose="020B0604030504040204" pitchFamily="50" charset="-128"/>
              </a:rPr>
              <a:t>fin.</a:t>
            </a:r>
            <a:endParaRPr kumimoji="1" lang="ja-JP" altLang="en-US" sz="36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3092891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441D2EC-2250-4DF1-802A-D9204775A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7540" y="3861048"/>
            <a:ext cx="3216460" cy="2756966"/>
          </a:xfrm>
          <a:prstGeom prst="rect">
            <a:avLst/>
          </a:prstGeom>
        </p:spPr>
      </p:pic>
      <p:sp>
        <p:nvSpPr>
          <p:cNvPr id="5" name="テキスト ボックス 4">
            <a:extLst>
              <a:ext uri="{FF2B5EF4-FFF2-40B4-BE49-F238E27FC236}">
                <a16:creationId xmlns:a16="http://schemas.microsoft.com/office/drawing/2014/main" id="{78DCAAE8-19E8-42FA-AE87-477F4391E217}"/>
              </a:ext>
            </a:extLst>
          </p:cNvPr>
          <p:cNvSpPr txBox="1"/>
          <p:nvPr/>
        </p:nvSpPr>
        <p:spPr>
          <a:xfrm>
            <a:off x="395536" y="1196752"/>
            <a:ext cx="7344816" cy="4293483"/>
          </a:xfrm>
          <a:prstGeom prst="rect">
            <a:avLst/>
          </a:prstGeom>
          <a:noFill/>
        </p:spPr>
        <p:txBody>
          <a:bodyPr wrap="square" rtlCol="0">
            <a:spAutoFit/>
          </a:bodyPr>
          <a:lstStyle/>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① はじめに ～資金計画の目的～</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 住宅購入にかかる費用を知る</a:t>
            </a:r>
            <a:endParaRPr lang="en-US" altLang="ja-JP" sz="28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③ 住宅ローンと事前審査を知る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④ 住宅購入予算を明確にする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800" b="1" dirty="0">
                <a:latin typeface="メイリオ" panose="020B0604030504040204" pitchFamily="50" charset="-128"/>
                <a:ea typeface="メイリオ" panose="020B0604030504040204" pitchFamily="50" charset="-128"/>
                <a:cs typeface="メイリオ" panose="020B0604030504040204" pitchFamily="50" charset="-128"/>
              </a:rPr>
              <a:t>⑤ おわりに ～資金計画を行ってみる～</a:t>
            </a:r>
            <a:endParaRPr lang="en-US" altLang="ja-JP" sz="28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6</a:t>
            </a:fld>
            <a:endParaRPr kumimoji="1" lang="ja-JP" altLang="en-US"/>
          </a:p>
        </p:txBody>
      </p:sp>
      <p:sp>
        <p:nvSpPr>
          <p:cNvPr id="6" name="正方形/長方形 5">
            <a:extLst>
              <a:ext uri="{FF2B5EF4-FFF2-40B4-BE49-F238E27FC236}">
                <a16:creationId xmlns:a16="http://schemas.microsoft.com/office/drawing/2014/main" id="{9A3F1598-007D-4F9E-BAB9-201EF493EB7F}"/>
              </a:ext>
            </a:extLst>
          </p:cNvPr>
          <p:cNvSpPr/>
          <p:nvPr/>
        </p:nvSpPr>
        <p:spPr>
          <a:xfrm>
            <a:off x="68155" y="60187"/>
            <a:ext cx="5416868" cy="461665"/>
          </a:xfrm>
          <a:prstGeom prst="rect">
            <a:avLst/>
          </a:prstGeom>
        </p:spPr>
        <p:txBody>
          <a:bodyPr wrap="none">
            <a:spAutoFit/>
          </a:bodyPr>
          <a:lstStyle/>
          <a:p>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住宅のプロが教える資金計画セミナー</a:t>
            </a:r>
          </a:p>
        </p:txBody>
      </p:sp>
    </p:spTree>
    <p:extLst>
      <p:ext uri="{BB962C8B-B14F-4D97-AF65-F5344CB8AC3E}">
        <p14:creationId xmlns:p14="http://schemas.microsoft.com/office/powerpoint/2010/main" val="1251619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室内, 座っている が含まれている画像&#10;&#10;自動的に生成された説明">
            <a:extLst>
              <a:ext uri="{FF2B5EF4-FFF2-40B4-BE49-F238E27FC236}">
                <a16:creationId xmlns:a16="http://schemas.microsoft.com/office/drawing/2014/main" id="{05BBAAFF-7D53-47E4-9A19-BB9270CC13BD}"/>
              </a:ext>
            </a:extLst>
          </p:cNvPr>
          <p:cNvPicPr>
            <a:picLocks noChangeAspect="1"/>
          </p:cNvPicPr>
          <p:nvPr/>
        </p:nvPicPr>
        <p:blipFill rotWithShape="1">
          <a:blip r:embed="rId3" cstate="print">
            <a:grayscl/>
            <a:extLst>
              <a:ext uri="{28A0092B-C50C-407E-A947-70E740481C1C}">
                <a14:useLocalDpi xmlns:a14="http://schemas.microsoft.com/office/drawing/2010/main" val="0"/>
              </a:ext>
            </a:extLst>
          </a:blip>
          <a:srcRect b="1417"/>
          <a:stretch/>
        </p:blipFill>
        <p:spPr>
          <a:xfrm>
            <a:off x="0" y="584200"/>
            <a:ext cx="9144000" cy="6009640"/>
          </a:xfrm>
          <a:prstGeom prst="rect">
            <a:avLst/>
          </a:prstGeom>
        </p:spPr>
      </p:pic>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7</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2479120" y="2967335"/>
            <a:ext cx="4185761" cy="461665"/>
          </a:xfrm>
          <a:prstGeom prst="rect">
            <a:avLst/>
          </a:prstGeom>
        </p:spPr>
        <p:txBody>
          <a:bodyPr wrap="none">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cxnSp>
        <p:nvCxnSpPr>
          <p:cNvPr id="5" name="直線コネクタ 4">
            <a:extLst>
              <a:ext uri="{FF2B5EF4-FFF2-40B4-BE49-F238E27FC236}">
                <a16:creationId xmlns:a16="http://schemas.microsoft.com/office/drawing/2014/main" id="{70EF62BD-F7FB-4E32-8469-1F9D8D548369}"/>
              </a:ext>
            </a:extLst>
          </p:cNvPr>
          <p:cNvCxnSpPr>
            <a:cxnSpLocks/>
          </p:cNvCxnSpPr>
          <p:nvPr/>
        </p:nvCxnSpPr>
        <p:spPr>
          <a:xfrm>
            <a:off x="0" y="3429000"/>
            <a:ext cx="9144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43FFF8CA-4661-4D7C-9E0C-6068F9FF319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07903" y="4309930"/>
            <a:ext cx="1728194" cy="978098"/>
          </a:xfrm>
          <a:prstGeom prst="rect">
            <a:avLst/>
          </a:prstGeom>
        </p:spPr>
      </p:pic>
    </p:spTree>
    <p:extLst>
      <p:ext uri="{BB962C8B-B14F-4D97-AF65-F5344CB8AC3E}">
        <p14:creationId xmlns:p14="http://schemas.microsoft.com/office/powerpoint/2010/main" val="2659380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8</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sp>
        <p:nvSpPr>
          <p:cNvPr id="16" name="テキスト ボックス 15">
            <a:extLst>
              <a:ext uri="{FF2B5EF4-FFF2-40B4-BE49-F238E27FC236}">
                <a16:creationId xmlns:a16="http://schemas.microsoft.com/office/drawing/2014/main" id="{0B6ACF72-516A-4A04-B8B0-7C8F9C386DF5}"/>
              </a:ext>
            </a:extLst>
          </p:cNvPr>
          <p:cNvSpPr txBox="1"/>
          <p:nvPr/>
        </p:nvSpPr>
        <p:spPr>
          <a:xfrm>
            <a:off x="2017455" y="3060249"/>
            <a:ext cx="5109091" cy="584775"/>
          </a:xfrm>
          <a:prstGeom prst="rect">
            <a:avLst/>
          </a:prstGeom>
          <a:noFill/>
        </p:spPr>
        <p:txBody>
          <a:bodyPr wrap="none" rtlCol="0">
            <a:spAutoFit/>
          </a:bodyPr>
          <a:lstStyle/>
          <a:p>
            <a:pPr algn="ctr"/>
            <a:r>
              <a:rPr kumimoji="1" lang="ja-JP" altLang="en-US" sz="3200" b="1" dirty="0">
                <a:latin typeface="メイリオ" panose="020B0604030504040204" pitchFamily="50" charset="-128"/>
                <a:ea typeface="メイリオ" panose="020B0604030504040204" pitchFamily="50" charset="-128"/>
              </a:rPr>
              <a:t>住宅購入にかかる費用は、</a:t>
            </a:r>
          </a:p>
        </p:txBody>
      </p:sp>
    </p:spTree>
    <p:extLst>
      <p:ext uri="{BB962C8B-B14F-4D97-AF65-F5344CB8AC3E}">
        <p14:creationId xmlns:p14="http://schemas.microsoft.com/office/powerpoint/2010/main" val="3484767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4815FE1-FDC1-40CC-8763-78AE3E2F48CF}"/>
              </a:ext>
            </a:extLst>
          </p:cNvPr>
          <p:cNvSpPr>
            <a:spLocks noGrp="1"/>
          </p:cNvSpPr>
          <p:nvPr>
            <p:ph type="sldNum" sz="quarter" idx="12"/>
          </p:nvPr>
        </p:nvSpPr>
        <p:spPr/>
        <p:txBody>
          <a:bodyPr/>
          <a:lstStyle/>
          <a:p>
            <a:fld id="{F6961B6D-4B6B-4380-9845-6FB732743AD4}" type="slidenum">
              <a:rPr kumimoji="1" lang="ja-JP" altLang="en-US" smtClean="0"/>
              <a:t>9</a:t>
            </a:fld>
            <a:endParaRPr kumimoji="1" lang="ja-JP" altLang="en-US"/>
          </a:p>
        </p:txBody>
      </p:sp>
      <p:sp>
        <p:nvSpPr>
          <p:cNvPr id="3" name="正方形/長方形 2">
            <a:extLst>
              <a:ext uri="{FF2B5EF4-FFF2-40B4-BE49-F238E27FC236}">
                <a16:creationId xmlns:a16="http://schemas.microsoft.com/office/drawing/2014/main" id="{E4E38AF2-19D9-422F-B601-C7561C2BF347}"/>
              </a:ext>
            </a:extLst>
          </p:cNvPr>
          <p:cNvSpPr/>
          <p:nvPr/>
        </p:nvSpPr>
        <p:spPr>
          <a:xfrm>
            <a:off x="68155" y="60187"/>
            <a:ext cx="4185761" cy="461665"/>
          </a:xfrm>
          <a:prstGeom prst="rect">
            <a:avLst/>
          </a:prstGeom>
        </p:spPr>
        <p:txBody>
          <a:bodyPr wrap="none">
            <a:spAutoFit/>
          </a:bodyPr>
          <a:lstStyle/>
          <a:p>
            <a:r>
              <a:rPr lang="ja-JP" altLang="en-US" sz="2400" b="1">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住宅購入にかかる費用を知る</a:t>
            </a:r>
          </a:p>
        </p:txBody>
      </p:sp>
      <p:pic>
        <p:nvPicPr>
          <p:cNvPr id="5" name="図 4" descr="テキスト, 標識 が含まれている画像&#10;&#10;自動的に生成された説明">
            <a:extLst>
              <a:ext uri="{FF2B5EF4-FFF2-40B4-BE49-F238E27FC236}">
                <a16:creationId xmlns:a16="http://schemas.microsoft.com/office/drawing/2014/main" id="{980D8BD6-6D66-4645-8D97-70E4F02FB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8819" y="2506562"/>
            <a:ext cx="3447637" cy="2785318"/>
          </a:xfrm>
          <a:prstGeom prst="rect">
            <a:avLst/>
          </a:prstGeom>
        </p:spPr>
      </p:pic>
      <p:pic>
        <p:nvPicPr>
          <p:cNvPr id="15" name="図 14">
            <a:extLst>
              <a:ext uri="{FF2B5EF4-FFF2-40B4-BE49-F238E27FC236}">
                <a16:creationId xmlns:a16="http://schemas.microsoft.com/office/drawing/2014/main" id="{04B79F2E-BAF1-4DB5-9509-F19A7B1639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2387089"/>
            <a:ext cx="2937304" cy="2785318"/>
          </a:xfrm>
          <a:prstGeom prst="rect">
            <a:avLst/>
          </a:prstGeom>
        </p:spPr>
      </p:pic>
      <p:sp>
        <p:nvSpPr>
          <p:cNvPr id="16" name="テキスト ボックス 15">
            <a:extLst>
              <a:ext uri="{FF2B5EF4-FFF2-40B4-BE49-F238E27FC236}">
                <a16:creationId xmlns:a16="http://schemas.microsoft.com/office/drawing/2014/main" id="{0B6ACF72-516A-4A04-B8B0-7C8F9C386DF5}"/>
              </a:ext>
            </a:extLst>
          </p:cNvPr>
          <p:cNvSpPr txBox="1"/>
          <p:nvPr/>
        </p:nvSpPr>
        <p:spPr>
          <a:xfrm>
            <a:off x="1550006"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建物代金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1,500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DF960769-D6E8-4470-9752-B4B1D3992AA0}"/>
              </a:ext>
            </a:extLst>
          </p:cNvPr>
          <p:cNvSpPr txBox="1"/>
          <p:nvPr/>
        </p:nvSpPr>
        <p:spPr>
          <a:xfrm>
            <a:off x="6278414" y="5363924"/>
            <a:ext cx="1348446" cy="888705"/>
          </a:xfrm>
          <a:prstGeom prst="rect">
            <a:avLst/>
          </a:prstGeom>
          <a:noFill/>
        </p:spPr>
        <p:txBody>
          <a:bodyPr wrap="none" rtlCol="0">
            <a:spAutoFit/>
          </a:bodyPr>
          <a:lstStyle/>
          <a:p>
            <a:pPr algn="ctr">
              <a:lnSpc>
                <a:spcPct val="150000"/>
              </a:lnSpc>
            </a:pPr>
            <a:r>
              <a:rPr kumimoji="1" lang="ja-JP" altLang="en-US" b="1" dirty="0">
                <a:latin typeface="メイリオ" panose="020B0604030504040204" pitchFamily="50" charset="-128"/>
                <a:ea typeface="メイリオ" panose="020B0604030504040204" pitchFamily="50" charset="-128"/>
              </a:rPr>
              <a:t>土地代金</a:t>
            </a:r>
            <a:endParaRPr kumimoji="1" lang="en-US" altLang="ja-JP" b="1" dirty="0">
              <a:latin typeface="メイリオ" panose="020B0604030504040204" pitchFamily="50" charset="-128"/>
              <a:ea typeface="メイリオ" panose="020B0604030504040204" pitchFamily="50" charset="-128"/>
            </a:endParaRPr>
          </a:p>
          <a:p>
            <a:pPr algn="ctr">
              <a:lnSpc>
                <a:spcPct val="150000"/>
              </a:lnSpc>
            </a:pPr>
            <a:r>
              <a:rPr lang="en-US" altLang="ja-JP" b="1" dirty="0">
                <a:latin typeface="メイリオ" panose="020B0604030504040204" pitchFamily="50" charset="-128"/>
                <a:ea typeface="メイリオ" panose="020B0604030504040204" pitchFamily="50" charset="-128"/>
              </a:rPr>
              <a:t>1,000</a:t>
            </a:r>
            <a:r>
              <a:rPr lang="ja-JP" altLang="en-US" b="1" dirty="0">
                <a:latin typeface="メイリオ" panose="020B0604030504040204" pitchFamily="50" charset="-128"/>
                <a:ea typeface="メイリオ" panose="020B0604030504040204" pitchFamily="50" charset="-128"/>
              </a:rPr>
              <a:t>万円</a:t>
            </a:r>
            <a:endParaRPr kumimoji="1" lang="ja-JP" altLang="en-US" b="1" dirty="0">
              <a:latin typeface="メイリオ" panose="020B0604030504040204" pitchFamily="50" charset="-128"/>
              <a:ea typeface="メイリオ" panose="020B0604030504040204" pitchFamily="50" charset="-128"/>
            </a:endParaRPr>
          </a:p>
        </p:txBody>
      </p:sp>
      <p:sp>
        <p:nvSpPr>
          <p:cNvPr id="4" name="加算記号 3">
            <a:extLst>
              <a:ext uri="{FF2B5EF4-FFF2-40B4-BE49-F238E27FC236}">
                <a16:creationId xmlns:a16="http://schemas.microsoft.com/office/drawing/2014/main" id="{AC2204F2-C04F-4A42-AB73-56B6C3589248}"/>
              </a:ext>
            </a:extLst>
          </p:cNvPr>
          <p:cNvSpPr/>
          <p:nvPr/>
        </p:nvSpPr>
        <p:spPr>
          <a:xfrm>
            <a:off x="4181908" y="3582392"/>
            <a:ext cx="750132" cy="750132"/>
          </a:xfrm>
          <a:prstGeom prst="mathPlus">
            <a:avLst>
              <a:gd name="adj1" fmla="val 1742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FF72BDEA-B98D-4E68-A079-2F629C4946D1}"/>
              </a:ext>
            </a:extLst>
          </p:cNvPr>
          <p:cNvSpPr txBox="1"/>
          <p:nvPr/>
        </p:nvSpPr>
        <p:spPr>
          <a:xfrm>
            <a:off x="395536" y="908720"/>
            <a:ext cx="3877985" cy="600164"/>
          </a:xfrm>
          <a:prstGeom prst="rect">
            <a:avLst/>
          </a:prstGeom>
          <a:noFill/>
        </p:spPr>
        <p:txBody>
          <a:bodyPr wrap="none" rtlCol="0">
            <a:spAutoFit/>
          </a:bodyPr>
          <a:lstStyle/>
          <a:p>
            <a:pPr>
              <a:lnSpc>
                <a:spcPct val="150000"/>
              </a:lnSpc>
            </a:pPr>
            <a:r>
              <a:rPr kumimoji="1" lang="ja-JP" altLang="en-US" sz="2400" b="1" dirty="0">
                <a:latin typeface="メイリオ" panose="020B0604030504040204" pitchFamily="50" charset="-128"/>
                <a:ea typeface="メイリオ" panose="020B0604030504040204" pitchFamily="50" charset="-128"/>
              </a:rPr>
              <a:t>住宅購入にかかる費用は、</a:t>
            </a:r>
          </a:p>
        </p:txBody>
      </p:sp>
    </p:spTree>
    <p:extLst>
      <p:ext uri="{BB962C8B-B14F-4D97-AF65-F5344CB8AC3E}">
        <p14:creationId xmlns:p14="http://schemas.microsoft.com/office/powerpoint/2010/main" val="2228628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4"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20422</TotalTime>
  <Words>3119</Words>
  <Application>Microsoft Office PowerPoint</Application>
  <PresentationFormat>画面に合わせる (4:3)</PresentationFormat>
  <Paragraphs>534</Paragraphs>
  <Slides>55</Slides>
  <Notes>54</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55</vt:i4>
      </vt:variant>
    </vt:vector>
  </HeadingPairs>
  <TitlesOfParts>
    <vt:vector size="63" baseType="lpstr">
      <vt:lpstr>メイリオ</vt:lpstr>
      <vt:lpstr>游ゴシック</vt:lpstr>
      <vt:lpstr>游ゴシック Light</vt:lpstr>
      <vt:lpstr>Arial</vt:lpstr>
      <vt:lpstr>Calibri</vt:lpstr>
      <vt:lpstr>Segoe UI</vt:lpstr>
      <vt:lpstr>Office ​​テーマ</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nextplus</dc:creator>
  <cp:lastModifiedBy>渡邊 勇太</cp:lastModifiedBy>
  <cp:revision>1986</cp:revision>
  <cp:lastPrinted>2018-02-17T09:44:35Z</cp:lastPrinted>
  <dcterms:created xsi:type="dcterms:W3CDTF">2015-10-23T00:27:08Z</dcterms:created>
  <dcterms:modified xsi:type="dcterms:W3CDTF">2019-06-12T08:27:20Z</dcterms:modified>
</cp:coreProperties>
</file>