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2" r:id="rId2"/>
    <p:sldId id="274" r:id="rId3"/>
  </p:sldIdLst>
  <p:sldSz cx="6858000" cy="9144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B183"/>
    <a:srgbClr val="FFFF00"/>
    <a:srgbClr val="339966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55" autoAdjust="0"/>
    <p:restoredTop sz="94660"/>
  </p:normalViewPr>
  <p:slideViewPr>
    <p:cSldViewPr snapToGrid="0">
      <p:cViewPr varScale="1">
        <p:scale>
          <a:sx n="96" d="100"/>
          <a:sy n="96" d="100"/>
        </p:scale>
        <p:origin x="33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9462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2337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2338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37569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4195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7263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4694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8685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3562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213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268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36327-BDA9-4553-BCCC-9BD9291330A2}" type="datetimeFigureOut">
              <a:rPr kumimoji="1" lang="ja-JP" altLang="en-US" smtClean="0"/>
              <a:t>2023/7/21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B9E0E-45C4-468F-A454-8DA160488C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6822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wmf"/><Relationship Id="rId11" Type="http://schemas.openxmlformats.org/officeDocument/2006/relationships/image" Target="../media/image10.svg"/><Relationship Id="rId5" Type="http://schemas.openxmlformats.org/officeDocument/2006/relationships/oleObject" Target="../embeddings/oleObject1.bin"/><Relationship Id="rId10" Type="http://schemas.openxmlformats.org/officeDocument/2006/relationships/image" Target="../media/image9.png"/><Relationship Id="rId4" Type="http://schemas.openxmlformats.org/officeDocument/2006/relationships/image" Target="../media/image13.png"/><Relationship Id="rId9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B8315C79-EA02-CC79-B79E-A16BF6AFFD18}"/>
              </a:ext>
            </a:extLst>
          </p:cNvPr>
          <p:cNvSpPr/>
          <p:nvPr/>
        </p:nvSpPr>
        <p:spPr>
          <a:xfrm>
            <a:off x="-757195" y="4833940"/>
            <a:ext cx="170439" cy="2428490"/>
          </a:xfrm>
          <a:prstGeom prst="rect">
            <a:avLst/>
          </a:prstGeom>
          <a:solidFill>
            <a:schemeClr val="bg2"/>
          </a:solidFill>
          <a:ln w="889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4B183"/>
              </a:solidFill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9C73EF7C-CB79-EA81-9592-980615028D91}"/>
              </a:ext>
            </a:extLst>
          </p:cNvPr>
          <p:cNvSpPr/>
          <p:nvPr/>
        </p:nvSpPr>
        <p:spPr>
          <a:xfrm>
            <a:off x="-12652" y="6773461"/>
            <a:ext cx="6866386" cy="23705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889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4B183"/>
              </a:solidFill>
            </a:endParaRPr>
          </a:p>
        </p:txBody>
      </p:sp>
      <p:pic>
        <p:nvPicPr>
          <p:cNvPr id="52" name="図 51">
            <a:extLst>
              <a:ext uri="{FF2B5EF4-FFF2-40B4-BE49-F238E27FC236}">
                <a16:creationId xmlns:a16="http://schemas.microsoft.com/office/drawing/2014/main" id="{426832C4-D667-27A8-EBBB-4B038C4E62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3" r="16884"/>
          <a:stretch/>
        </p:blipFill>
        <p:spPr>
          <a:xfrm>
            <a:off x="4031701" y="2353120"/>
            <a:ext cx="2872586" cy="2801224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B1290586-ADC0-0E6F-787D-CA0D2050E9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41" t="29549" r="-136" b="29250"/>
          <a:stretch/>
        </p:blipFill>
        <p:spPr>
          <a:xfrm>
            <a:off x="-12652" y="2344715"/>
            <a:ext cx="4054607" cy="2803766"/>
          </a:xfrm>
          <a:prstGeom prst="rect">
            <a:avLst/>
          </a:prstGeom>
        </p:spPr>
      </p:pic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BC7AE568-F726-4554-1033-5325059BC67C}"/>
              </a:ext>
            </a:extLst>
          </p:cNvPr>
          <p:cNvSpPr/>
          <p:nvPr/>
        </p:nvSpPr>
        <p:spPr>
          <a:xfrm>
            <a:off x="0" y="-3227"/>
            <a:ext cx="6904287" cy="23622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889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F4B183"/>
              </a:solidFill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2EA138D-C0CD-74DE-526B-7FED15A11B1D}"/>
              </a:ext>
            </a:extLst>
          </p:cNvPr>
          <p:cNvSpPr txBox="1"/>
          <p:nvPr/>
        </p:nvSpPr>
        <p:spPr>
          <a:xfrm>
            <a:off x="2480998" y="236964"/>
            <a:ext cx="2668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4</a:t>
            </a:r>
            <a:r>
              <a:rPr kumimoji="1" lang="ja-JP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月</a:t>
            </a:r>
            <a:r>
              <a:rPr kumimoji="1" lang="en-US" altLang="ja-JP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25</a:t>
            </a:r>
            <a:r>
              <a:rPr kumimoji="1" lang="ja-JP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日</a:t>
            </a:r>
            <a:r>
              <a:rPr kumimoji="1" lang="en-US" altLang="ja-JP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(</a:t>
            </a:r>
            <a:r>
              <a:rPr kumimoji="1" lang="ja-JP" alt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土</a:t>
            </a:r>
            <a:r>
              <a:rPr kumimoji="1" lang="en-US" altLang="ja-JP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)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313B727-3BCD-3DD8-6F03-38271FE9852C}"/>
              </a:ext>
            </a:extLst>
          </p:cNvPr>
          <p:cNvSpPr txBox="1"/>
          <p:nvPr/>
        </p:nvSpPr>
        <p:spPr>
          <a:xfrm>
            <a:off x="2548525" y="1223338"/>
            <a:ext cx="43052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おうちづくりを始めたくなったら</a:t>
            </a:r>
            <a:endParaRPr kumimoji="1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r>
              <a:rPr kumimoji="1" lang="ja-JP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最初に知っておきたいこと。</a:t>
            </a:r>
            <a:endParaRPr kumimoji="1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r>
              <a:rPr kumimoji="1" lang="ja-JP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美味しいコーヒー＆スイーツと一緒に</a:t>
            </a:r>
            <a:endParaRPr kumimoji="1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r>
              <a:rPr kumimoji="1" lang="ja-JP" altLang="en-US" sz="1600">
                <a:solidFill>
                  <a:schemeClr val="tx1">
                    <a:lumMod val="65000"/>
                    <a:lumOff val="3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気軽に、楽しく。学んでみませんか。</a:t>
            </a:r>
            <a:endParaRPr kumimoji="1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09AF9DC-6B54-7544-93DE-FA6C252DEB11}"/>
              </a:ext>
            </a:extLst>
          </p:cNvPr>
          <p:cNvSpPr txBox="1"/>
          <p:nvPr/>
        </p:nvSpPr>
        <p:spPr>
          <a:xfrm>
            <a:off x="2551191" y="801149"/>
            <a:ext cx="41887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「家づくり、何から始めればいいの？」</a:t>
            </a:r>
            <a:endParaRPr kumimoji="1" lang="en-US" altLang="ja-JP" sz="2000" dirty="0">
              <a:solidFill>
                <a:schemeClr val="tx1">
                  <a:lumMod val="75000"/>
                  <a:lumOff val="2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CE2BE70A-64FC-5653-D047-F3DE40068706}"/>
              </a:ext>
            </a:extLst>
          </p:cNvPr>
          <p:cNvSpPr txBox="1"/>
          <p:nvPr/>
        </p:nvSpPr>
        <p:spPr>
          <a:xfrm>
            <a:off x="1575367" y="10502338"/>
            <a:ext cx="6192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haroni" panose="02010803020104030203" pitchFamily="2" charset="-79"/>
              </a:rPr>
              <a:t>何から始めたらいいかわかない</a:t>
            </a:r>
            <a:endParaRPr kumimoji="1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Aharoni" panose="02010803020104030203" pitchFamily="2" charset="-79"/>
            </a:endParaRPr>
          </a:p>
          <a:p>
            <a:r>
              <a:rPr kumimoji="1" lang="ja-JP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haroni" panose="02010803020104030203" pitchFamily="2" charset="-79"/>
              </a:rPr>
              <a:t>家づくり</a:t>
            </a:r>
            <a:endParaRPr kumimoji="1" lang="en-US" altLang="ja-JP" sz="1600" dirty="0">
              <a:solidFill>
                <a:schemeClr val="tx1">
                  <a:lumMod val="65000"/>
                  <a:lumOff val="35000"/>
                </a:schemeClr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AE7A7A6-8931-57BE-0169-0285B4CDF2BA}"/>
              </a:ext>
            </a:extLst>
          </p:cNvPr>
          <p:cNvSpPr txBox="1"/>
          <p:nvPr/>
        </p:nvSpPr>
        <p:spPr>
          <a:xfrm>
            <a:off x="-2119313" y="10027878"/>
            <a:ext cx="6192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何から始めたらいいかわかない家づくり</a:t>
            </a:r>
            <a:endParaRPr kumimoji="1" lang="en-US" altLang="ja-JP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</p:txBody>
      </p:sp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DECED3A7-9713-9113-0DD8-E3B7516B97F4}"/>
              </a:ext>
            </a:extLst>
          </p:cNvPr>
          <p:cNvGrpSpPr/>
          <p:nvPr/>
        </p:nvGrpSpPr>
        <p:grpSpPr>
          <a:xfrm>
            <a:off x="126013" y="187994"/>
            <a:ext cx="2192362" cy="2038905"/>
            <a:chOff x="169993" y="337181"/>
            <a:chExt cx="2192362" cy="2038905"/>
          </a:xfrm>
        </p:grpSpPr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868EAD50-CD2C-15E2-D04F-B9AAE5698D1C}"/>
                </a:ext>
              </a:extLst>
            </p:cNvPr>
            <p:cNvSpPr/>
            <p:nvPr/>
          </p:nvSpPr>
          <p:spPr>
            <a:xfrm>
              <a:off x="169993" y="337181"/>
              <a:ext cx="2192362" cy="203890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27" name="グループ化 26">
              <a:extLst>
                <a:ext uri="{FF2B5EF4-FFF2-40B4-BE49-F238E27FC236}">
                  <a16:creationId xmlns:a16="http://schemas.microsoft.com/office/drawing/2014/main" id="{587BFE9C-A526-6D43-FA5D-8B72EF65CFA7}"/>
                </a:ext>
              </a:extLst>
            </p:cNvPr>
            <p:cNvGrpSpPr/>
            <p:nvPr/>
          </p:nvGrpSpPr>
          <p:grpSpPr>
            <a:xfrm>
              <a:off x="188999" y="337182"/>
              <a:ext cx="2173356" cy="2038904"/>
              <a:chOff x="821635" y="1035607"/>
              <a:chExt cx="2173356" cy="2038904"/>
            </a:xfrm>
          </p:grpSpPr>
          <p:sp>
            <p:nvSpPr>
              <p:cNvPr id="29" name="テキスト ボックス 28">
                <a:extLst>
                  <a:ext uri="{FF2B5EF4-FFF2-40B4-BE49-F238E27FC236}">
                    <a16:creationId xmlns:a16="http://schemas.microsoft.com/office/drawing/2014/main" id="{49CC15C2-F5CD-62F4-1985-B707F10E9F73}"/>
                  </a:ext>
                </a:extLst>
              </p:cNvPr>
              <p:cNvSpPr txBox="1"/>
              <p:nvPr/>
            </p:nvSpPr>
            <p:spPr>
              <a:xfrm>
                <a:off x="896169" y="1694872"/>
                <a:ext cx="2048947" cy="11663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4120"/>
                  </a:lnSpc>
                </a:pPr>
                <a:r>
                  <a:rPr kumimoji="1" lang="ja-JP" altLang="en-US" sz="2400" b="1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  <a:cs typeface="Aharoni" panose="02010803020104030203" pitchFamily="2" charset="-79"/>
                  </a:rPr>
                  <a:t>おうちづくり</a:t>
                </a:r>
                <a:endParaRPr kumimoji="1" lang="en-US" altLang="ja-JP" sz="2400" b="1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Aharoni" panose="02010803020104030203" pitchFamily="2" charset="-79"/>
                </a:endParaRPr>
              </a:p>
              <a:p>
                <a:pPr algn="ctr">
                  <a:lnSpc>
                    <a:spcPts val="4120"/>
                  </a:lnSpc>
                </a:pPr>
                <a:r>
                  <a:rPr kumimoji="1" lang="en-US" altLang="ja-JP" sz="4000" b="1" dirty="0">
                    <a:solidFill>
                      <a:schemeClr val="bg1"/>
                    </a:solidFill>
                    <a:latin typeface="Meiryo" panose="020B0604030504040204" pitchFamily="34" charset="-128"/>
                    <a:ea typeface="Meiryo" panose="020B0604030504040204" pitchFamily="34" charset="-128"/>
                    <a:cs typeface="Aharoni" panose="02010803020104030203" pitchFamily="2" charset="-79"/>
                  </a:rPr>
                  <a:t>Café</a:t>
                </a:r>
              </a:p>
            </p:txBody>
          </p:sp>
          <p:sp>
            <p:nvSpPr>
              <p:cNvPr id="30" name="正方形/長方形 29">
                <a:extLst>
                  <a:ext uri="{FF2B5EF4-FFF2-40B4-BE49-F238E27FC236}">
                    <a16:creationId xmlns:a16="http://schemas.microsoft.com/office/drawing/2014/main" id="{0E8A55A7-F8B8-C469-BF66-04658E09D736}"/>
                  </a:ext>
                </a:extLst>
              </p:cNvPr>
              <p:cNvSpPr/>
              <p:nvPr/>
            </p:nvSpPr>
            <p:spPr>
              <a:xfrm>
                <a:off x="821635" y="1035607"/>
                <a:ext cx="2173356" cy="2038904"/>
              </a:xfrm>
              <a:prstGeom prst="rect">
                <a:avLst/>
              </a:prstGeom>
              <a:noFill/>
              <a:ln w="57150"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pic>
        <p:nvPicPr>
          <p:cNvPr id="33" name="グラフィックス 32">
            <a:extLst>
              <a:ext uri="{FF2B5EF4-FFF2-40B4-BE49-F238E27FC236}">
                <a16:creationId xmlns:a16="http://schemas.microsoft.com/office/drawing/2014/main" id="{B8C27B76-85B6-58B3-85F8-75666F19D4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1135884" flipH="1">
            <a:off x="6050774" y="1204274"/>
            <a:ext cx="587477" cy="548083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57D6E58-4598-A5B0-39DE-31DA9A226F9A}"/>
              </a:ext>
            </a:extLst>
          </p:cNvPr>
          <p:cNvSpPr txBox="1"/>
          <p:nvPr/>
        </p:nvSpPr>
        <p:spPr>
          <a:xfrm>
            <a:off x="58963" y="4808456"/>
            <a:ext cx="396184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 b="1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haroni" panose="02010803020104030203" pitchFamily="2" charset="-79"/>
              </a:rPr>
              <a:t>＼いくら位の家を建てられる？／</a:t>
            </a:r>
            <a:endParaRPr kumimoji="1" lang="en-US" altLang="ja-JP" sz="1100" b="1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684166B-B17C-CE70-F44E-ACD8E57FA382}"/>
              </a:ext>
            </a:extLst>
          </p:cNvPr>
          <p:cNvSpPr txBox="1"/>
          <p:nvPr/>
        </p:nvSpPr>
        <p:spPr>
          <a:xfrm>
            <a:off x="3452142" y="2378843"/>
            <a:ext cx="28725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haroni" panose="02010803020104030203" pitchFamily="2" charset="-79"/>
              </a:rPr>
              <a:t>＼どの会社で建てる？／</a:t>
            </a:r>
            <a:endParaRPr kumimoji="1" lang="en-US" altLang="ja-JP" sz="1100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ACF28A4-035D-A9F0-1C4C-079220092F64}"/>
              </a:ext>
            </a:extLst>
          </p:cNvPr>
          <p:cNvSpPr txBox="1"/>
          <p:nvPr/>
        </p:nvSpPr>
        <p:spPr>
          <a:xfrm>
            <a:off x="4711377" y="2641289"/>
            <a:ext cx="244428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">
                <a:solidFill>
                  <a:schemeClr val="bg1"/>
                </a:solidFill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haroni" panose="02010803020104030203" pitchFamily="2" charset="-79"/>
              </a:rPr>
              <a:t>＼どんな土地がいい？／</a:t>
            </a:r>
            <a:endParaRPr kumimoji="1" lang="en-US" altLang="ja-JP" sz="1100" dirty="0">
              <a:solidFill>
                <a:schemeClr val="bg1"/>
              </a:solidFill>
              <a:latin typeface="HG丸ｺﾞｼｯｸM-PRO" panose="020F0600000000000000" pitchFamily="50" charset="-128"/>
              <a:ea typeface="HG丸ｺﾞｼｯｸM-PRO" panose="020F0600000000000000" pitchFamily="50" charset="-128"/>
              <a:cs typeface="Aharoni" panose="02010803020104030203" pitchFamily="2" charset="-79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BE50E40-E954-0FE1-92CB-4A49FBDA43E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3490" b="20460"/>
          <a:stretch/>
        </p:blipFill>
        <p:spPr>
          <a:xfrm>
            <a:off x="3972950" y="6870846"/>
            <a:ext cx="2766992" cy="2085159"/>
          </a:xfrm>
          <a:prstGeom prst="rect">
            <a:avLst/>
          </a:prstGeom>
        </p:spPr>
      </p:pic>
      <p:pic>
        <p:nvPicPr>
          <p:cNvPr id="13" name="グラフィックス 12">
            <a:extLst>
              <a:ext uri="{FF2B5EF4-FFF2-40B4-BE49-F238E27FC236}">
                <a16:creationId xmlns:a16="http://schemas.microsoft.com/office/drawing/2014/main" id="{951A4C4A-0A3D-3A0B-76FA-59A5CD88B6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49666" y="294953"/>
            <a:ext cx="435864" cy="648208"/>
          </a:xfrm>
          <a:prstGeom prst="rect">
            <a:avLst/>
          </a:prstGeom>
        </p:spPr>
      </p:pic>
      <p:pic>
        <p:nvPicPr>
          <p:cNvPr id="18" name="図 17" descr="庭に植えている数々の家&#10;&#10;中程度の精度で自動的に生成された説明">
            <a:extLst>
              <a:ext uri="{FF2B5EF4-FFF2-40B4-BE49-F238E27FC236}">
                <a16:creationId xmlns:a16="http://schemas.microsoft.com/office/drawing/2014/main" id="{BE3C87BA-AB46-FDF1-748A-8B3C29E5280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8" b="18573"/>
          <a:stretch/>
        </p:blipFill>
        <p:spPr>
          <a:xfrm>
            <a:off x="105698" y="6880675"/>
            <a:ext cx="2037393" cy="2083935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FDF19B0-FF0D-3B80-F51C-FD700B6D6DCA}"/>
              </a:ext>
            </a:extLst>
          </p:cNvPr>
          <p:cNvSpPr txBox="1"/>
          <p:nvPr/>
        </p:nvSpPr>
        <p:spPr>
          <a:xfrm>
            <a:off x="2254640" y="7492355"/>
            <a:ext cx="1588830" cy="839653"/>
          </a:xfrm>
          <a:prstGeom prst="rect">
            <a:avLst/>
          </a:prstGeom>
          <a:solidFill>
            <a:srgbClr val="F4B1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ts val="1980"/>
              </a:lnSpc>
            </a:pPr>
            <a:r>
              <a:rPr kumimoji="1" lang="ja-JP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＊お金の勉強会</a:t>
            </a:r>
            <a:endParaRPr kumimoji="1" lang="en-US" altLang="ja-JP" sz="1400" dirty="0">
              <a:solidFill>
                <a:schemeClr val="tx1">
                  <a:lumMod val="75000"/>
                  <a:lumOff val="2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>
              <a:lnSpc>
                <a:spcPts val="1980"/>
              </a:lnSpc>
            </a:pPr>
            <a:r>
              <a:rPr kumimoji="1" lang="ja-JP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＊土地相談会</a:t>
            </a:r>
            <a:endParaRPr kumimoji="1" lang="en-US" altLang="ja-JP" sz="1400" dirty="0">
              <a:solidFill>
                <a:schemeClr val="tx1">
                  <a:lumMod val="75000"/>
                  <a:lumOff val="2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>
              <a:lnSpc>
                <a:spcPts val="1980"/>
              </a:lnSpc>
            </a:pPr>
            <a:r>
              <a:rPr kumimoji="1" lang="ja-JP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＊プラン相談会</a:t>
            </a:r>
            <a:endParaRPr kumimoji="1" lang="en-US" altLang="ja-JP" sz="1400" dirty="0">
              <a:solidFill>
                <a:schemeClr val="tx1">
                  <a:lumMod val="75000"/>
                  <a:lumOff val="2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95D20D8-D29F-E9D0-308B-7E646EA742CF}"/>
              </a:ext>
            </a:extLst>
          </p:cNvPr>
          <p:cNvSpPr txBox="1"/>
          <p:nvPr/>
        </p:nvSpPr>
        <p:spPr>
          <a:xfrm>
            <a:off x="2149186" y="6844744"/>
            <a:ext cx="1759024" cy="619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420"/>
              </a:lnSpc>
            </a:pPr>
            <a:r>
              <a:rPr kumimoji="1" lang="ja-JP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▼具体的に相談したい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 algn="ctr">
              <a:lnSpc>
                <a:spcPts val="1420"/>
              </a:lnSpc>
            </a:pPr>
            <a:r>
              <a:rPr kumimoji="1" lang="ja-JP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ことが決まっている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 algn="ctr">
              <a:lnSpc>
                <a:spcPts val="1420"/>
              </a:lnSpc>
            </a:pPr>
            <a:r>
              <a:rPr kumimoji="1" lang="ja-JP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方はこちらもどうぞ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D9412081-C452-F553-56C0-00F8DAC56E71}"/>
              </a:ext>
            </a:extLst>
          </p:cNvPr>
          <p:cNvSpPr txBox="1"/>
          <p:nvPr/>
        </p:nvSpPr>
        <p:spPr>
          <a:xfrm>
            <a:off x="219553" y="5219091"/>
            <a:ext cx="6563409" cy="1718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40"/>
              </a:lnSpc>
            </a:pPr>
            <a:r>
              <a:rPr kumimoji="1" lang="ja-JP" altLang="en-US" sz="1200"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「子どもが春から幼稚園年長さんに・・・。小学校に上がるまでに家を建てて引越したい」</a:t>
            </a:r>
            <a:endParaRPr kumimoji="1" lang="en-US" altLang="ja-JP" sz="1200" dirty="0"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>
              <a:lnSpc>
                <a:spcPts val="1640"/>
              </a:lnSpc>
            </a:pPr>
            <a:r>
              <a:rPr kumimoji="1" lang="ja-JP" altLang="en-US" sz="1200"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家づくりを具体的に始めるのは、まだまだ先だと思っていませんか。</a:t>
            </a:r>
            <a:endParaRPr kumimoji="1" lang="en-US" altLang="ja-JP" sz="1200" dirty="0"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>
              <a:lnSpc>
                <a:spcPts val="1640"/>
              </a:lnSpc>
            </a:pPr>
            <a:r>
              <a:rPr kumimoji="1" lang="ja-JP" altLang="en-US" sz="1200"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何年前から準備すればいいのか、どんな順番で計画していけばいいか、知っていますか？</a:t>
            </a:r>
            <a:endParaRPr kumimoji="1" lang="en-US" altLang="ja-JP" sz="1200" dirty="0"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>
              <a:lnSpc>
                <a:spcPts val="1640"/>
              </a:lnSpc>
            </a:pPr>
            <a:r>
              <a:rPr kumimoji="1" lang="ja-JP" altLang="en-US" sz="1200"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家族にぴったりのプランは？予算は、土地は？ーーー希望の家づくりがうまくいくために、</a:t>
            </a:r>
            <a:endParaRPr kumimoji="1" lang="en-US" altLang="ja-JP" sz="1200" dirty="0"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>
              <a:lnSpc>
                <a:spcPts val="1640"/>
              </a:lnSpc>
            </a:pPr>
            <a:r>
              <a:rPr kumimoji="1" lang="ja-JP" altLang="en-US" sz="1200"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早めに知っておきたいことがあります。</a:t>
            </a:r>
            <a:endParaRPr kumimoji="1" lang="en-US" altLang="ja-JP" sz="1200" dirty="0"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>
              <a:lnSpc>
                <a:spcPts val="1640"/>
              </a:lnSpc>
            </a:pPr>
            <a:r>
              <a:rPr kumimoji="1" lang="ja-JP" altLang="en-US" sz="1200"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「おうちづくり</a:t>
            </a:r>
            <a:r>
              <a:rPr kumimoji="1" lang="en-US" altLang="ja-JP" sz="1200" dirty="0"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Cafe</a:t>
            </a:r>
            <a:r>
              <a:rPr kumimoji="1" lang="ja-JP" altLang="en-US" sz="1200"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」では、家づくりの不安やギモンを解決します。家族の数だけ、理想も　</a:t>
            </a:r>
            <a:r>
              <a:rPr kumimoji="1" lang="en-US" altLang="ja-JP" sz="1200" dirty="0"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 </a:t>
            </a:r>
            <a:r>
              <a:rPr kumimoji="1" lang="ja-JP" altLang="en-US" sz="1200"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　　それぞれ。こんなこと聞いていいのかな？と思うことでも、気にしないで相談してください。</a:t>
            </a:r>
            <a:endParaRPr kumimoji="1" lang="en-US" altLang="ja-JP" sz="1200" dirty="0"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>
              <a:lnSpc>
                <a:spcPts val="1640"/>
              </a:lnSpc>
            </a:pPr>
            <a:endParaRPr kumimoji="1" lang="en-US" altLang="ja-JP" sz="1200" dirty="0"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5DCC3047-A2C3-C2BD-2E1F-797B587E5631}"/>
              </a:ext>
            </a:extLst>
          </p:cNvPr>
          <p:cNvSpPr txBox="1"/>
          <p:nvPr/>
        </p:nvSpPr>
        <p:spPr>
          <a:xfrm>
            <a:off x="4480025" y="240839"/>
            <a:ext cx="2668684" cy="56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①</a:t>
            </a:r>
            <a:r>
              <a:rPr kumimoji="1" lang="en-US" altLang="ja-JP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10:30 </a:t>
            </a:r>
            <a:r>
              <a:rPr kumimoji="1" lang="ja-JP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②</a:t>
            </a:r>
            <a:r>
              <a:rPr kumimoji="1" lang="en-US" altLang="ja-JP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13:30 </a:t>
            </a:r>
          </a:p>
          <a:p>
            <a:r>
              <a:rPr kumimoji="1" lang="ja-JP" altLang="en-US" sz="145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参加無料</a:t>
            </a:r>
            <a:r>
              <a:rPr kumimoji="1" lang="en-US" altLang="ja-JP" sz="1450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/</a:t>
            </a:r>
            <a:r>
              <a:rPr kumimoji="1" lang="ja-JP" altLang="en-US" sz="145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各回</a:t>
            </a:r>
            <a:r>
              <a:rPr kumimoji="1" lang="en-US" altLang="ja-JP" sz="1450" dirty="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2</a:t>
            </a:r>
            <a:r>
              <a:rPr kumimoji="1" lang="ja-JP" altLang="en-US" sz="145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rPr>
              <a:t>組限定</a:t>
            </a:r>
            <a:endParaRPr kumimoji="1" lang="en-US" altLang="ja-JP" sz="1450" dirty="0">
              <a:solidFill>
                <a:schemeClr val="tx1">
                  <a:lumMod val="75000"/>
                  <a:lumOff val="2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Aharoni" panose="02010803020104030203" pitchFamily="2" charset="-79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B8A3DB0C-72C1-C1BF-DBF8-4C49EBA3F577}"/>
              </a:ext>
            </a:extLst>
          </p:cNvPr>
          <p:cNvSpPr txBox="1"/>
          <p:nvPr/>
        </p:nvSpPr>
        <p:spPr>
          <a:xfrm>
            <a:off x="2207831" y="8429671"/>
            <a:ext cx="1648283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土日を中心に開催中</a:t>
            </a:r>
            <a:endParaRPr kumimoji="1"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 algn="ctr"/>
            <a:r>
              <a:rPr kumimoji="1" lang="ja-JP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詳細はお問合せください</a:t>
            </a:r>
            <a:endParaRPr kumimoji="1" lang="en-US" altLang="ja-JP" sz="1050" dirty="0">
              <a:solidFill>
                <a:schemeClr val="tx1">
                  <a:lumMod val="75000"/>
                  <a:lumOff val="25000"/>
                </a:schemeClr>
              </a:solidFill>
              <a:latin typeface="Hiragino Maru Gothic Pro W4" panose="020F0400000000000000" pitchFamily="34" charset="-128"/>
              <a:ea typeface="Hiragino Maru Gothic Pro W4" panose="020F0400000000000000" pitchFamily="34" charset="-128"/>
              <a:cs typeface="Aharoni" panose="02010803020104030203" pitchFamily="2" charset="-79"/>
            </a:endParaRPr>
          </a:p>
          <a:p>
            <a:pPr algn="ctr"/>
            <a:r>
              <a:rPr kumimoji="1" lang="ja-JP" altLang="en-US" sz="1050">
                <a:solidFill>
                  <a:schemeClr val="tx1">
                    <a:lumMod val="75000"/>
                    <a:lumOff val="2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℡</a:t>
            </a:r>
            <a:r>
              <a:rPr kumimoji="1" lang="en-US" altLang="ja-JP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Hiragino Maru Gothic Pro W4" panose="020F0400000000000000" pitchFamily="34" charset="-128"/>
                <a:ea typeface="Hiragino Maru Gothic Pro W4" panose="020F0400000000000000" pitchFamily="34" charset="-128"/>
                <a:cs typeface="Aharoni" panose="02010803020104030203" pitchFamily="2" charset="-79"/>
              </a:rPr>
              <a:t> 0276-56-9765</a:t>
            </a:r>
          </a:p>
        </p:txBody>
      </p:sp>
      <p:pic>
        <p:nvPicPr>
          <p:cNvPr id="35" name="グラフィックス 34">
            <a:extLst>
              <a:ext uri="{FF2B5EF4-FFF2-40B4-BE49-F238E27FC236}">
                <a16:creationId xmlns:a16="http://schemas.microsoft.com/office/drawing/2014/main" id="{315E99B9-91E7-2D79-4AB2-1E6E244E7F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29218" y="7879113"/>
            <a:ext cx="472174" cy="55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321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図 48">
            <a:extLst>
              <a:ext uri="{FF2B5EF4-FFF2-40B4-BE49-F238E27FC236}">
                <a16:creationId xmlns:a16="http://schemas.microsoft.com/office/drawing/2014/main" id="{F69A322E-4078-88A3-CEF3-DE5D1D752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141" y="3983859"/>
            <a:ext cx="984624" cy="151949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9033A5D-7387-1476-6FBE-BA318B5FFF24}"/>
              </a:ext>
            </a:extLst>
          </p:cNvPr>
          <p:cNvSpPr txBox="1"/>
          <p:nvPr/>
        </p:nvSpPr>
        <p:spPr>
          <a:xfrm>
            <a:off x="321190" y="627195"/>
            <a:ext cx="3201618" cy="4950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家づくり全般</a:t>
            </a:r>
            <a:endParaRPr kumimoji="1" lang="en-US" altLang="ja-JP" dirty="0">
              <a:solidFill>
                <a:schemeClr val="bg1">
                  <a:lumMod val="6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r>
              <a:rPr kumimoji="1" lang="ja-JP" altLang="en-US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Ｑ</a:t>
            </a:r>
            <a:r>
              <a:rPr kumimoji="1" lang="en-US" altLang="ja-JP" dirty="0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.</a:t>
            </a: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家づくりは何から始めたらいいの？</a:t>
            </a: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Ｑ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.</a:t>
            </a:r>
            <a:r>
              <a:rPr kumimoji="1" lang="ja-JP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みんなは何年前から準備してる</a:t>
            </a: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？</a:t>
            </a:r>
          </a:p>
          <a:p>
            <a:pPr marL="0" marR="0" lvl="0" indent="0" algn="l" defTabSz="457200" rtl="0" eaLnBrk="1" fontAlgn="auto" latinLnBrk="0" hangingPunct="1">
              <a:lnSpc>
                <a:spcPts val="26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Ｑ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.</a:t>
            </a:r>
            <a:r>
              <a:rPr kumimoji="1" lang="ja-JP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住宅会社はどうやって選べばいい？</a:t>
            </a:r>
            <a:endParaRPr kumimoji="1" lang="en-US" altLang="ja-JP" sz="13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Ｑ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.</a:t>
            </a: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間取りはどうやって決める？</a:t>
            </a: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 marL="0" marR="0" lvl="0" indent="0" algn="l" defTabSz="4572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>
                <a:solidFill>
                  <a:prstClr val="white">
                    <a:lumMod val="65000"/>
                  </a:prst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お金</a:t>
            </a: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のこと</a:t>
            </a: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r>
              <a:rPr kumimoji="1" lang="ja-JP" altLang="en-US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Ｑ</a:t>
            </a:r>
            <a:r>
              <a:rPr kumimoji="1" lang="en-US" altLang="ja-JP" dirty="0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.</a:t>
            </a: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予算はどうやって決めればいいの？</a:t>
            </a: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r>
              <a:rPr kumimoji="1" lang="ja-JP" altLang="en-US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Ｑ</a:t>
            </a:r>
            <a:r>
              <a:rPr kumimoji="1" lang="en-US" altLang="ja-JP" dirty="0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.</a:t>
            </a: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住宅ローン、自分はいくら借りられる？</a:t>
            </a: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r>
              <a:rPr kumimoji="1" lang="ja-JP" altLang="en-US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Ｑ</a:t>
            </a:r>
            <a:r>
              <a:rPr kumimoji="1" lang="en-US" altLang="ja-JP" dirty="0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.</a:t>
            </a: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月々の支払いは一体どれ位？</a:t>
            </a: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8804BDC-173D-EFEC-407B-357E8116C957}"/>
              </a:ext>
            </a:extLst>
          </p:cNvPr>
          <p:cNvSpPr txBox="1"/>
          <p:nvPr/>
        </p:nvSpPr>
        <p:spPr>
          <a:xfrm>
            <a:off x="3371125" y="627195"/>
            <a:ext cx="3559744" cy="3211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土地のこと</a:t>
            </a:r>
            <a:endParaRPr kumimoji="1" lang="en-US" altLang="ja-JP" dirty="0">
              <a:solidFill>
                <a:schemeClr val="bg1">
                  <a:lumMod val="6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r>
              <a:rPr kumimoji="1" lang="ja-JP" altLang="en-US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Ｑ</a:t>
            </a:r>
            <a:r>
              <a:rPr kumimoji="1" lang="en-US" altLang="ja-JP" dirty="0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.</a:t>
            </a: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インターネット、不動産会社、住宅会社</a:t>
            </a: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　　</a:t>
            </a:r>
            <a:r>
              <a:rPr kumimoji="1" lang="en-US" altLang="ja-JP" sz="1300" dirty="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 </a:t>
            </a: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土地はどうやって探せばいいの？</a:t>
            </a: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r>
              <a:rPr kumimoji="1" lang="ja-JP" altLang="en-US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Ｑ</a:t>
            </a:r>
            <a:r>
              <a:rPr kumimoji="1" lang="en-US" altLang="ja-JP" dirty="0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.</a:t>
            </a: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土地選びのコツを教えてほしい</a:t>
            </a: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>
              <a:lnSpc>
                <a:spcPts val="2660"/>
              </a:lnSpc>
            </a:pPr>
            <a:r>
              <a:rPr kumimoji="1" lang="ja-JP" altLang="en-US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Ｑ</a:t>
            </a:r>
            <a:r>
              <a:rPr kumimoji="1" lang="en-US" altLang="ja-JP" dirty="0">
                <a:solidFill>
                  <a:schemeClr val="bg1">
                    <a:lumMod val="6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.</a:t>
            </a: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日当たり、学区、価格・・・何を優先する？</a:t>
            </a:r>
            <a:endParaRPr kumimoji="1" lang="en-US" altLang="ja-JP" sz="13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 marL="0" marR="0" lvl="0" indent="0" algn="l" defTabSz="457200" rtl="0" eaLnBrk="1" fontAlgn="auto" latinLnBrk="0" hangingPunct="1">
              <a:lnSpc>
                <a:spcPts val="26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Ｑ</a:t>
            </a:r>
            <a:r>
              <a:rPr kumimoji="1" lang="en-US" altLang="ja-JP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.</a:t>
            </a:r>
            <a:r>
              <a:rPr kumimoji="1" lang="ja-JP" altLang="en-US" sz="13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土地プランが先か、土地が先か</a:t>
            </a:r>
            <a:endParaRPr kumimoji="1" lang="en-US" altLang="ja-JP" sz="1300" dirty="0">
              <a:solidFill>
                <a:prstClr val="black">
                  <a:lumMod val="65000"/>
                  <a:lumOff val="35000"/>
                </a:prst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 marL="0" marR="0" lvl="0" indent="0" algn="l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300" dirty="0">
              <a:solidFill>
                <a:prstClr val="black">
                  <a:lumMod val="65000"/>
                  <a:lumOff val="35000"/>
                </a:prst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 marL="0" marR="0" lvl="0" indent="0" algn="l" defTabSz="457200" rtl="0" eaLnBrk="1" fontAlgn="auto" latinLnBrk="0" hangingPunct="1">
              <a:lnSpc>
                <a:spcPts val="26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　他にも気になることはご遠慮なく教えて</a:t>
            </a:r>
            <a:endParaRPr kumimoji="1" lang="en-US" altLang="ja-JP" sz="1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  <a:p>
            <a:pPr marL="0" marR="0" lvl="0" indent="0" algn="l" defTabSz="457200" rtl="0" eaLnBrk="1" fontAlgn="auto" latinLnBrk="0" hangingPunct="1">
              <a:lnSpc>
                <a:spcPts val="26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　</a:t>
            </a:r>
            <a:r>
              <a:rPr kumimoji="1" lang="ja-JP" altLang="en-US" sz="13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ください</a:t>
            </a:r>
            <a:r>
              <a:rPr kumimoji="1" lang="ja-JP" altLang="en-US" sz="13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。家づくりの不安を解消します。</a:t>
            </a:r>
            <a:endParaRPr kumimoji="1" lang="en-US" altLang="ja-JP" sz="13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014B6F4B-A2DE-FBD0-968E-38523128510D}"/>
              </a:ext>
            </a:extLst>
          </p:cNvPr>
          <p:cNvSpPr txBox="1"/>
          <p:nvPr/>
        </p:nvSpPr>
        <p:spPr>
          <a:xfrm>
            <a:off x="640708" y="230899"/>
            <a:ext cx="61927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HGPSoeiKakugothicUB" panose="020B0900000000000000" pitchFamily="34" charset="-128"/>
                <a:ea typeface="HGPSoeiKakugothicUB" panose="020B0900000000000000" pitchFamily="34" charset="-128"/>
                <a:cs typeface="Aharoni" panose="02010803020104030203" pitchFamily="2" charset="-79"/>
              </a:rPr>
              <a:t>おうちづくり</a:t>
            </a:r>
            <a:r>
              <a:rPr kumimoji="1" lang="en-US" altLang="ja-JP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HGPSoeiKakugothicUB" panose="020B0900000000000000" pitchFamily="34" charset="-128"/>
                <a:ea typeface="HGPSoeiKakugothicUB" panose="020B0900000000000000" pitchFamily="34" charset="-128"/>
                <a:cs typeface="Aharoni" panose="02010803020104030203" pitchFamily="2" charset="-79"/>
              </a:rPr>
              <a:t>Cafe</a:t>
            </a:r>
            <a:r>
              <a:rPr kumimoji="1" lang="ja-JP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HGPSoeiKakugothicUB" panose="020B0900000000000000" pitchFamily="34" charset="-128"/>
                <a:ea typeface="HGPSoeiKakugothicUB" panose="020B0900000000000000" pitchFamily="34" charset="-128"/>
                <a:cs typeface="Aharoni" panose="02010803020104030203" pitchFamily="2" charset="-79"/>
              </a:rPr>
              <a:t>で、家づくりのギモンを解決しましょう。</a:t>
            </a:r>
            <a:endParaRPr kumimoji="1" lang="en-US" altLang="ja-JP" sz="2000" dirty="0">
              <a:solidFill>
                <a:schemeClr val="tx1">
                  <a:lumMod val="65000"/>
                  <a:lumOff val="35000"/>
                </a:schemeClr>
              </a:solidFill>
              <a:latin typeface="HGPSoeiKakugothicUB" panose="020B0900000000000000" pitchFamily="34" charset="-128"/>
              <a:ea typeface="HGPSoeiKakugothicUB" panose="020B0900000000000000" pitchFamily="34" charset="-128"/>
              <a:cs typeface="Aharoni" panose="02010803020104030203" pitchFamily="2" charset="-79"/>
            </a:endParaRPr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088BBB07-556D-29A1-1FA8-25F8EE78B6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84" y="145504"/>
            <a:ext cx="371924" cy="478188"/>
          </a:xfrm>
          <a:prstGeom prst="rect">
            <a:avLst/>
          </a:prstGeom>
        </p:spPr>
      </p:pic>
      <p:grpSp>
        <p:nvGrpSpPr>
          <p:cNvPr id="40" name="グループ化 39">
            <a:extLst>
              <a:ext uri="{FF2B5EF4-FFF2-40B4-BE49-F238E27FC236}">
                <a16:creationId xmlns:a16="http://schemas.microsoft.com/office/drawing/2014/main" id="{DC16C680-F605-95FE-1727-789BA93B08ED}"/>
              </a:ext>
            </a:extLst>
          </p:cNvPr>
          <p:cNvGrpSpPr/>
          <p:nvPr/>
        </p:nvGrpSpPr>
        <p:grpSpPr>
          <a:xfrm>
            <a:off x="116539" y="4330444"/>
            <a:ext cx="6618898" cy="1933964"/>
            <a:chOff x="116539" y="4492494"/>
            <a:chExt cx="6618898" cy="1933964"/>
          </a:xfrm>
        </p:grpSpPr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1B0C935A-A791-81F8-B468-6E536229C6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6539" y="4688133"/>
              <a:ext cx="6618898" cy="1738325"/>
            </a:xfrm>
            <a:prstGeom prst="rect">
              <a:avLst/>
            </a:prstGeom>
          </p:spPr>
        </p:pic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BC0FCC45-4526-D8E5-D2CE-9C522929B820}"/>
                </a:ext>
              </a:extLst>
            </p:cNvPr>
            <p:cNvSpPr txBox="1"/>
            <p:nvPr/>
          </p:nvSpPr>
          <p:spPr>
            <a:xfrm>
              <a:off x="329633" y="4492494"/>
              <a:ext cx="61927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Aharoni" panose="02010803020104030203" pitchFamily="2" charset="-79"/>
                </a:rPr>
                <a:t>おうちづくり</a:t>
              </a:r>
              <a:r>
                <a:rPr kumimoji="1" lang="en-US" altLang="ja-JP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Aharoni" panose="02010803020104030203" pitchFamily="2" charset="-79"/>
                </a:rPr>
                <a:t>Cafe </a:t>
              </a:r>
              <a:r>
                <a:rPr kumimoji="1" lang="ja-JP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Meiryo" panose="020B0604030504040204" pitchFamily="34" charset="-128"/>
                  <a:ea typeface="Meiryo" panose="020B0604030504040204" pitchFamily="34" charset="-128"/>
                  <a:cs typeface="Aharoni" panose="02010803020104030203" pitchFamily="2" charset="-79"/>
                </a:rPr>
                <a:t>参加申込書</a:t>
              </a:r>
              <a:endParaRPr kumimoji="1" lang="en-US" altLang="ja-JP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Aharoni" panose="02010803020104030203" pitchFamily="2" charset="-79"/>
              </a:endParaRPr>
            </a:p>
          </p:txBody>
        </p:sp>
      </p:grpSp>
      <p:graphicFrame>
        <p:nvGraphicFramePr>
          <p:cNvPr id="27" name="オブジェクト 26">
            <a:extLst>
              <a:ext uri="{FF2B5EF4-FFF2-40B4-BE49-F238E27FC236}">
                <a16:creationId xmlns:a16="http://schemas.microsoft.com/office/drawing/2014/main" id="{E81EDD77-2E4D-1424-5EF4-EF939A36DE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1263483"/>
              </p:ext>
            </p:extLst>
          </p:nvPr>
        </p:nvGraphicFramePr>
        <p:xfrm>
          <a:off x="6146296" y="8472454"/>
          <a:ext cx="594713" cy="604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5" imgW="2406600" imgH="2444760" progId="PBrush">
                  <p:embed/>
                </p:oleObj>
              </mc:Choice>
              <mc:Fallback>
                <p:oleObj name="Bitmap Image" r:id="rId5" imgW="2406600" imgH="2444760" progId="PBrush">
                  <p:embed/>
                  <p:pic>
                    <p:nvPicPr>
                      <p:cNvPr id="3" name="オブジェクト 2">
                        <a:extLst>
                          <a:ext uri="{FF2B5EF4-FFF2-40B4-BE49-F238E27FC236}">
                            <a16:creationId xmlns:a16="http://schemas.microsoft.com/office/drawing/2014/main" id="{7159FA31-29EA-FFD9-CA80-4BE3C0DED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46296" y="8472454"/>
                        <a:ext cx="594713" cy="6041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FA917839-EF39-31AF-FD90-E65E7AD28AA1}"/>
              </a:ext>
            </a:extLst>
          </p:cNvPr>
          <p:cNvSpPr/>
          <p:nvPr/>
        </p:nvSpPr>
        <p:spPr>
          <a:xfrm>
            <a:off x="-3012" y="8442507"/>
            <a:ext cx="6858000" cy="70149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BDF0A811-388F-27CB-EDA3-B63F16A270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943" y="8534504"/>
            <a:ext cx="2113480" cy="494644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2EB52EF-55E2-CA7D-6E2C-8F8D375B9EDD}"/>
              </a:ext>
            </a:extLst>
          </p:cNvPr>
          <p:cNvSpPr txBox="1"/>
          <p:nvPr/>
        </p:nvSpPr>
        <p:spPr>
          <a:xfrm>
            <a:off x="2377792" y="8534504"/>
            <a:ext cx="4573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株式会社</a:t>
            </a:r>
            <a:r>
              <a:rPr kumimoji="1" lang="en-US" altLang="ja-JP" sz="16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Style Design</a:t>
            </a:r>
            <a:r>
              <a:rPr kumimoji="1" lang="ja-JP" altLang="en-US" sz="16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ja-JP" altLang="en-US" sz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群馬県太田市</a:t>
            </a:r>
            <a:r>
              <a:rPr kumimoji="1" lang="ja-JP" altLang="en-US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飯田町</a:t>
            </a:r>
            <a:r>
              <a:rPr kumimoji="1"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529</a:t>
            </a:r>
            <a:r>
              <a:rPr kumimoji="1" lang="ja-JP" altLang="en-US" sz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　</a:t>
            </a:r>
            <a:endParaRPr kumimoji="1" lang="en-US" altLang="ja-JP" sz="14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℡</a:t>
            </a:r>
            <a:r>
              <a:rPr kumimoji="1"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0276-56-9675 ✉️ </a:t>
            </a:r>
            <a:r>
              <a:rPr kumimoji="1" lang="en-US" altLang="ja-JP" sz="1200" dirty="0" err="1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info@sd-house.jp</a:t>
            </a:r>
            <a:r>
              <a:rPr kumimoji="1"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(</a:t>
            </a:r>
            <a:r>
              <a:rPr kumimoji="1" lang="ja-JP" altLang="en-US" sz="120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火・水曜定休</a:t>
            </a:r>
            <a:r>
              <a:rPr kumimoji="1" lang="en-US" altLang="ja-JP" sz="12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14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31" name="オブジェクト 30">
            <a:extLst>
              <a:ext uri="{FF2B5EF4-FFF2-40B4-BE49-F238E27FC236}">
                <a16:creationId xmlns:a16="http://schemas.microsoft.com/office/drawing/2014/main" id="{974EA275-D47B-6BFF-6FC1-C8BE3D719E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8974430"/>
              </p:ext>
            </p:extLst>
          </p:nvPr>
        </p:nvGraphicFramePr>
        <p:xfrm>
          <a:off x="218759" y="7516805"/>
          <a:ext cx="811813" cy="824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8" imgW="2406600" imgH="2444760" progId="PBrush">
                  <p:embed/>
                </p:oleObj>
              </mc:Choice>
              <mc:Fallback>
                <p:oleObj name="Bitmap Image" r:id="rId8" imgW="2406600" imgH="2444760" progId="PBrush">
                  <p:embed/>
                  <p:pic>
                    <p:nvPicPr>
                      <p:cNvPr id="19" name="オブジェクト 18">
                        <a:extLst>
                          <a:ext uri="{FF2B5EF4-FFF2-40B4-BE49-F238E27FC236}">
                            <a16:creationId xmlns:a16="http://schemas.microsoft.com/office/drawing/2014/main" id="{F5D3B4F7-AA4C-1321-E687-AF410C65952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8759" y="7516805"/>
                        <a:ext cx="811813" cy="824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3C3A865-82AC-1B3F-3DD6-A3C0439CD063}"/>
              </a:ext>
            </a:extLst>
          </p:cNvPr>
          <p:cNvSpPr txBox="1"/>
          <p:nvPr/>
        </p:nvSpPr>
        <p:spPr>
          <a:xfrm>
            <a:off x="147901" y="7223108"/>
            <a:ext cx="24773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▼モデルハウス詳細はこちら▼</a:t>
            </a:r>
            <a:endParaRPr kumimoji="1" lang="en-US" altLang="ja-JP" sz="14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</p:txBody>
      </p:sp>
      <p:pic>
        <p:nvPicPr>
          <p:cNvPr id="34" name="図 33" descr="ダイアグラム, タイムライン&#10;&#10;自動的に生成された説明">
            <a:extLst>
              <a:ext uri="{FF2B5EF4-FFF2-40B4-BE49-F238E27FC236}">
                <a16:creationId xmlns:a16="http://schemas.microsoft.com/office/drawing/2014/main" id="{1453359B-3CA3-55E4-B19B-912C406D30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960" y="6420782"/>
            <a:ext cx="3557915" cy="1912183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70C3F567-3E68-CDE2-B78E-5B794681DABD}"/>
              </a:ext>
            </a:extLst>
          </p:cNvPr>
          <p:cNvSpPr txBox="1"/>
          <p:nvPr/>
        </p:nvSpPr>
        <p:spPr>
          <a:xfrm>
            <a:off x="987489" y="7534388"/>
            <a:ext cx="2276362" cy="78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400"/>
              </a:lnSpc>
            </a:pPr>
            <a:r>
              <a:rPr kumimoji="1" lang="ja-JP" altLang="en-US" sz="100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haroni" panose="02010803020104030203" pitchFamily="2" charset="-79"/>
              </a:rPr>
              <a:t>この参加申込書をメールに添付して送信いただくか、左の</a:t>
            </a:r>
            <a:r>
              <a:rPr kumimoji="1" lang="en-US" altLang="ja-JP" sz="1000" dirty="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haroni" panose="02010803020104030203" pitchFamily="2" charset="-79"/>
              </a:rPr>
              <a:t>QR</a:t>
            </a:r>
            <a:r>
              <a:rPr kumimoji="1" lang="ja-JP" altLang="en-US" sz="100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haroni" panose="02010803020104030203" pitchFamily="2" charset="-79"/>
              </a:rPr>
              <a:t>コードを読み取り、</a:t>
            </a:r>
            <a:r>
              <a:rPr kumimoji="1" lang="en-US" altLang="ja-JP" sz="1000" dirty="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haroni" panose="02010803020104030203" pitchFamily="2" charset="-79"/>
              </a:rPr>
              <a:t>HP</a:t>
            </a:r>
            <a:r>
              <a:rPr kumimoji="1" lang="ja-JP" altLang="en-US" sz="1000">
                <a:latin typeface="HG丸ｺﾞｼｯｸM-PRO" panose="020F0600000000000000" pitchFamily="50" charset="-128"/>
                <a:ea typeface="HG丸ｺﾞｼｯｸM-PRO" panose="020F0600000000000000" pitchFamily="50" charset="-128"/>
                <a:cs typeface="Aharoni" panose="02010803020104030203" pitchFamily="2" charset="-79"/>
              </a:rPr>
              <a:t>最下部申込フォームからもご予約いただけます。</a:t>
            </a:r>
            <a:endParaRPr kumimoji="1" lang="en-US" altLang="ja-JP" sz="1000" dirty="0">
              <a:latin typeface="HG丸ｺﾞｼｯｸM-PRO" panose="020F0600000000000000" pitchFamily="50" charset="-128"/>
              <a:ea typeface="HG丸ｺﾞｼｯｸM-PRO" panose="020F06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0375913-8A2E-448C-135A-8E2DB227EF49}"/>
              </a:ext>
            </a:extLst>
          </p:cNvPr>
          <p:cNvSpPr txBox="1"/>
          <p:nvPr/>
        </p:nvSpPr>
        <p:spPr>
          <a:xfrm>
            <a:off x="147901" y="6306158"/>
            <a:ext cx="24773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>
                <a:solidFill>
                  <a:schemeClr val="tx1">
                    <a:lumMod val="65000"/>
                    <a:lumOff val="35000"/>
                  </a:schemeClr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  <a:cs typeface="Aharoni" panose="02010803020104030203" pitchFamily="2" charset="-79"/>
              </a:rPr>
              <a:t>▼申込書の送信先はこちら▼</a:t>
            </a:r>
            <a:endParaRPr kumimoji="1" lang="en-US" altLang="ja-JP" sz="1400" dirty="0">
              <a:solidFill>
                <a:schemeClr val="tx1">
                  <a:lumMod val="65000"/>
                  <a:lumOff val="35000"/>
                </a:schemeClr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  <a:cs typeface="Aharoni" panose="02010803020104030203" pitchFamily="2" charset="-79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30743B8F-E9CF-A1C0-97B1-3A6764DFDCA1}"/>
              </a:ext>
            </a:extLst>
          </p:cNvPr>
          <p:cNvSpPr txBox="1"/>
          <p:nvPr/>
        </p:nvSpPr>
        <p:spPr>
          <a:xfrm>
            <a:off x="77627" y="6637828"/>
            <a:ext cx="3241629" cy="534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760"/>
              </a:lnSpc>
            </a:pPr>
            <a:r>
              <a:rPr kumimoji="1" lang="en-US" altLang="ja-JP" sz="1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 </a:t>
            </a:r>
            <a:r>
              <a:rPr kumimoji="1" lang="ja-JP" altLang="en-US" sz="1800">
                <a:latin typeface="メイリオ" panose="020B0604030504040204" pitchFamily="50" charset="-128"/>
                <a:ea typeface="メイリオ" panose="020B0604030504040204" pitchFamily="50" charset="-128"/>
              </a:rPr>
              <a:t>✉️</a:t>
            </a:r>
            <a:r>
              <a:rPr kumimoji="1" lang="en-US" altLang="ja-JP" sz="18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info@sd-house.jp</a:t>
            </a:r>
            <a:r>
              <a:rPr kumimoji="1" lang="en-US" altLang="ja-JP" sz="1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pPr>
              <a:lnSpc>
                <a:spcPts val="1760"/>
              </a:lnSpc>
            </a:pPr>
            <a:r>
              <a:rPr kumimoji="1" lang="en-US" altLang="ja-JP" sz="1000" dirty="0">
                <a:latin typeface="HGMaruGothicMPRO" panose="020F0600000000000000" pitchFamily="34" charset="-128"/>
                <a:ea typeface="HGMaruGothicMPRO" panose="020F0600000000000000" pitchFamily="34" charset="-128"/>
              </a:rPr>
              <a:t>  </a:t>
            </a:r>
            <a:r>
              <a:rPr kumimoji="1" lang="ja-JP" altLang="en-US" sz="1000">
                <a:latin typeface="HGMaruGothicMPRO" panose="020F0600000000000000" pitchFamily="34" charset="-128"/>
                <a:ea typeface="HGMaruGothicMPRO" panose="020F0600000000000000" pitchFamily="34" charset="-128"/>
              </a:rPr>
              <a:t>「おうちづくり</a:t>
            </a:r>
            <a:r>
              <a:rPr kumimoji="1" lang="en-US" altLang="ja-JP" sz="1000" dirty="0">
                <a:latin typeface="HGMaruGothicMPRO" panose="020F0600000000000000" pitchFamily="34" charset="-128"/>
                <a:ea typeface="HGMaruGothicMPRO" panose="020F0600000000000000" pitchFamily="34" charset="-128"/>
              </a:rPr>
              <a:t>Cafe</a:t>
            </a:r>
            <a:r>
              <a:rPr kumimoji="1" lang="ja-JP" altLang="en-US" sz="1000">
                <a:latin typeface="HGMaruGothicMPRO" panose="020F0600000000000000" pitchFamily="34" charset="-128"/>
                <a:ea typeface="HGMaruGothicMPRO" panose="020F0600000000000000" pitchFamily="34" charset="-128"/>
              </a:rPr>
              <a:t>申込」とご記入ください。</a:t>
            </a:r>
            <a:endParaRPr kumimoji="1" lang="en-US" altLang="ja-JP" sz="1000" dirty="0">
              <a:latin typeface="HGMaruGothicMPRO" panose="020F0600000000000000" pitchFamily="34" charset="-128"/>
              <a:ea typeface="HGMaruGothicMPRO" panose="020F0600000000000000" pitchFamily="34" charset="-128"/>
            </a:endParaRPr>
          </a:p>
        </p:txBody>
      </p:sp>
      <p:pic>
        <p:nvPicPr>
          <p:cNvPr id="43" name="グラフィックス 42">
            <a:extLst>
              <a:ext uri="{FF2B5EF4-FFF2-40B4-BE49-F238E27FC236}">
                <a16:creationId xmlns:a16="http://schemas.microsoft.com/office/drawing/2014/main" id="{A8150939-0CE1-7F3F-43A0-E90C9CD7211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069922" y="3819022"/>
            <a:ext cx="472174" cy="5580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C6408648-1316-1D5E-BC9D-B439DF05CA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893" y="3972284"/>
            <a:ext cx="984624" cy="151949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BCD6812E-8C23-976E-2D9B-06BC6AF5D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1517" y="3972284"/>
            <a:ext cx="984624" cy="15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505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1455</TotalTime>
  <Words>508</Words>
  <Application>Microsoft Macintosh PowerPoint</Application>
  <PresentationFormat>画面に合わせる (4:3)</PresentationFormat>
  <Paragraphs>60</Paragraphs>
  <Slides>2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4" baseType="lpstr">
      <vt:lpstr>HGP創英角ｺﾞｼｯｸUB</vt:lpstr>
      <vt:lpstr>HGP創英角ｺﾞｼｯｸUB</vt:lpstr>
      <vt:lpstr>HG丸ｺﾞｼｯｸM-PRO</vt:lpstr>
      <vt:lpstr>HG丸ｺﾞｼｯｸM-PRO</vt:lpstr>
      <vt:lpstr>Hiragino Maru Gothic Pro W4</vt:lpstr>
      <vt:lpstr>メイリオ</vt:lpstr>
      <vt:lpstr>メイリオ</vt:lpstr>
      <vt:lpstr>Arial</vt:lpstr>
      <vt:lpstr>Calibri</vt:lpstr>
      <vt:lpstr>Calibri Light</vt:lpstr>
      <vt:lpstr>Office テーマ</vt:lpstr>
      <vt:lpstr>Bitmap Image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戸谷 信彦</dc:creator>
  <cp:lastModifiedBy>スタイルデザイン 事務局</cp:lastModifiedBy>
  <cp:revision>77</cp:revision>
  <cp:lastPrinted>2023-03-08T17:52:51Z</cp:lastPrinted>
  <dcterms:created xsi:type="dcterms:W3CDTF">2022-09-18T02:26:19Z</dcterms:created>
  <dcterms:modified xsi:type="dcterms:W3CDTF">2023-07-21T08:43:37Z</dcterms:modified>
</cp:coreProperties>
</file>